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3" r:id="rId4"/>
    <p:sldId id="258" r:id="rId5"/>
    <p:sldId id="259" r:id="rId6"/>
    <p:sldId id="260" r:id="rId7"/>
    <p:sldId id="262" r:id="rId8"/>
    <p:sldId id="261"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5" autoAdjust="0"/>
    <p:restoredTop sz="94660"/>
  </p:normalViewPr>
  <p:slideViewPr>
    <p:cSldViewPr snapToGrid="0">
      <p:cViewPr varScale="1">
        <p:scale>
          <a:sx n="68" d="100"/>
          <a:sy n="68" d="100"/>
        </p:scale>
        <p:origin x="84"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4/19/2021</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‹Nº›</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t>4/19/2021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447191" y="2824269"/>
            <a:ext cx="4645152" cy="264445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412362" y="2821491"/>
            <a:ext cx="4645152" cy="263737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4/19/2021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4/19/2021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4/19/2021</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‹Nº›</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3EF468-58E8-4055-8B41-00E5E7710CFD}"/>
              </a:ext>
            </a:extLst>
          </p:cNvPr>
          <p:cNvSpPr>
            <a:spLocks noGrp="1"/>
          </p:cNvSpPr>
          <p:nvPr>
            <p:ph type="ctrTitle"/>
          </p:nvPr>
        </p:nvSpPr>
        <p:spPr/>
        <p:txBody>
          <a:bodyPr>
            <a:normAutofit/>
          </a:bodyPr>
          <a:lstStyle/>
          <a:p>
            <a:r>
              <a:rPr lang="es-PE" dirty="0"/>
              <a:t>Resucita Perú Ahora </a:t>
            </a:r>
            <a:r>
              <a:rPr lang="es-PE" sz="2800" b="1" dirty="0"/>
              <a:t>Perú </a:t>
            </a:r>
            <a:r>
              <a:rPr lang="es-PE" sz="2800" b="1" dirty="0" err="1"/>
              <a:t>auferstehe</a:t>
            </a:r>
            <a:r>
              <a:rPr lang="es-PE" sz="2800" b="1" dirty="0"/>
              <a:t> </a:t>
            </a:r>
            <a:r>
              <a:rPr lang="es-PE" sz="2800" b="1" dirty="0" err="1"/>
              <a:t>Jetzt</a:t>
            </a:r>
            <a:endParaRPr lang="es-PE" sz="2800" dirty="0"/>
          </a:p>
        </p:txBody>
      </p:sp>
      <p:sp>
        <p:nvSpPr>
          <p:cNvPr id="3" name="Subtítulo 2">
            <a:extLst>
              <a:ext uri="{FF2B5EF4-FFF2-40B4-BE49-F238E27FC236}">
                <a16:creationId xmlns:a16="http://schemas.microsoft.com/office/drawing/2014/main" id="{16D9483C-3B5E-48FC-AD30-369531F2E91F}"/>
              </a:ext>
            </a:extLst>
          </p:cNvPr>
          <p:cNvSpPr>
            <a:spLocks noGrp="1"/>
          </p:cNvSpPr>
          <p:nvPr>
            <p:ph type="subTitle" idx="1"/>
          </p:nvPr>
        </p:nvSpPr>
        <p:spPr/>
        <p:txBody>
          <a:bodyPr>
            <a:noAutofit/>
          </a:bodyPr>
          <a:lstStyle/>
          <a:p>
            <a:r>
              <a:rPr lang="es-PE" sz="2800" dirty="0" err="1"/>
              <a:t>Im</a:t>
            </a:r>
            <a:r>
              <a:rPr lang="es-PE" sz="2800" dirty="0"/>
              <a:t> </a:t>
            </a:r>
            <a:r>
              <a:rPr lang="es-PE" sz="2800" dirty="0" err="1"/>
              <a:t>Rahmen</a:t>
            </a:r>
            <a:r>
              <a:rPr lang="es-PE" sz="2800" dirty="0"/>
              <a:t> von 35 </a:t>
            </a:r>
            <a:r>
              <a:rPr lang="es-PE" sz="2800" dirty="0" err="1"/>
              <a:t>Jahren</a:t>
            </a:r>
            <a:r>
              <a:rPr lang="es-PE" sz="2800" dirty="0"/>
              <a:t> </a:t>
            </a:r>
            <a:r>
              <a:rPr lang="es-PE" sz="2800" dirty="0" err="1"/>
              <a:t>Partnerschaft</a:t>
            </a:r>
            <a:endParaRPr lang="es-PE" sz="2800" dirty="0"/>
          </a:p>
        </p:txBody>
      </p:sp>
    </p:spTree>
    <p:extLst>
      <p:ext uri="{BB962C8B-B14F-4D97-AF65-F5344CB8AC3E}">
        <p14:creationId xmlns:p14="http://schemas.microsoft.com/office/powerpoint/2010/main" val="1691847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DF6142-C80E-4AC1-987E-0631B7091D2C}"/>
              </a:ext>
            </a:extLst>
          </p:cNvPr>
          <p:cNvSpPr>
            <a:spLocks noGrp="1"/>
          </p:cNvSpPr>
          <p:nvPr>
            <p:ph type="title"/>
          </p:nvPr>
        </p:nvSpPr>
        <p:spPr/>
        <p:txBody>
          <a:bodyPr/>
          <a:lstStyle/>
          <a:p>
            <a:r>
              <a:rPr lang="es-PE" dirty="0"/>
              <a:t>I. </a:t>
            </a:r>
            <a:r>
              <a:rPr lang="es-PE" dirty="0" err="1"/>
              <a:t>Vorgeschichte</a:t>
            </a:r>
            <a:r>
              <a:rPr lang="es-PE" dirty="0"/>
              <a:t>:  Die  </a:t>
            </a:r>
            <a:r>
              <a:rPr lang="es-PE" dirty="0" err="1"/>
              <a:t>Verpflichtung</a:t>
            </a:r>
            <a:r>
              <a:rPr lang="es-PE" dirty="0"/>
              <a:t> der </a:t>
            </a:r>
            <a:r>
              <a:rPr lang="es-PE" dirty="0" err="1"/>
              <a:t>Partnerschaft</a:t>
            </a:r>
            <a:r>
              <a:rPr lang="es-PE" dirty="0"/>
              <a:t> </a:t>
            </a:r>
            <a:r>
              <a:rPr lang="es-PE" dirty="0" err="1"/>
              <a:t>Gegenüber</a:t>
            </a:r>
            <a:r>
              <a:rPr lang="es-PE" dirty="0"/>
              <a:t> Perú</a:t>
            </a:r>
          </a:p>
        </p:txBody>
      </p:sp>
      <p:sp>
        <p:nvSpPr>
          <p:cNvPr id="4" name="Marcador de contenido 3">
            <a:extLst>
              <a:ext uri="{FF2B5EF4-FFF2-40B4-BE49-F238E27FC236}">
                <a16:creationId xmlns:a16="http://schemas.microsoft.com/office/drawing/2014/main" id="{FCC6E1B3-E7DE-4B29-BA06-2D45E2F5432F}"/>
              </a:ext>
            </a:extLst>
          </p:cNvPr>
          <p:cNvSpPr>
            <a:spLocks noGrp="1"/>
          </p:cNvSpPr>
          <p:nvPr>
            <p:ph sz="half" idx="1"/>
          </p:nvPr>
        </p:nvSpPr>
        <p:spPr/>
        <p:txBody>
          <a:bodyPr/>
          <a:lstStyle/>
          <a:p>
            <a:r>
              <a:rPr lang="es-PE" dirty="0" err="1"/>
              <a:t>Kampf</a:t>
            </a:r>
            <a:r>
              <a:rPr lang="es-PE" dirty="0"/>
              <a:t> </a:t>
            </a:r>
            <a:r>
              <a:rPr lang="es-PE" dirty="0" err="1"/>
              <a:t>gegen</a:t>
            </a:r>
            <a:r>
              <a:rPr lang="es-PE" dirty="0"/>
              <a:t> </a:t>
            </a:r>
            <a:r>
              <a:rPr lang="es-PE" dirty="0" err="1"/>
              <a:t>Armut</a:t>
            </a:r>
            <a:r>
              <a:rPr lang="es-PE" dirty="0"/>
              <a:t>:  </a:t>
            </a:r>
            <a:r>
              <a:rPr lang="es-PE" dirty="0" err="1"/>
              <a:t>Volksküchen</a:t>
            </a:r>
            <a:r>
              <a:rPr lang="es-PE" dirty="0"/>
              <a:t> </a:t>
            </a:r>
            <a:r>
              <a:rPr lang="es-PE" dirty="0" err="1"/>
              <a:t>Kinderkrippen</a:t>
            </a:r>
            <a:r>
              <a:rPr lang="es-PE" dirty="0"/>
              <a:t>, </a:t>
            </a:r>
            <a:r>
              <a:rPr lang="es-PE" dirty="0" err="1"/>
              <a:t>Schulen</a:t>
            </a:r>
            <a:r>
              <a:rPr lang="es-PE" dirty="0"/>
              <a:t>…</a:t>
            </a:r>
          </a:p>
          <a:p>
            <a:r>
              <a:rPr lang="es-PE" dirty="0" err="1"/>
              <a:t>Verpflichtung</a:t>
            </a:r>
            <a:r>
              <a:rPr lang="es-PE" dirty="0"/>
              <a:t> </a:t>
            </a:r>
            <a:r>
              <a:rPr lang="es-PE" dirty="0" err="1"/>
              <a:t>zur</a:t>
            </a:r>
            <a:r>
              <a:rPr lang="es-PE" dirty="0"/>
              <a:t> </a:t>
            </a:r>
            <a:r>
              <a:rPr lang="es-PE" dirty="0" err="1"/>
              <a:t>Bewahrung</a:t>
            </a:r>
            <a:r>
              <a:rPr lang="es-PE" dirty="0"/>
              <a:t> der </a:t>
            </a:r>
            <a:r>
              <a:rPr lang="es-PE" dirty="0" err="1"/>
              <a:t>Schöpfung</a:t>
            </a:r>
            <a:r>
              <a:rPr lang="es-PE" dirty="0"/>
              <a:t> (</a:t>
            </a:r>
            <a:r>
              <a:rPr lang="es-PE" dirty="0" err="1"/>
              <a:t>seit</a:t>
            </a:r>
            <a:r>
              <a:rPr lang="es-PE" dirty="0"/>
              <a:t> 2010 </a:t>
            </a:r>
            <a:r>
              <a:rPr lang="es-PE" dirty="0" err="1"/>
              <a:t>mit</a:t>
            </a:r>
            <a:r>
              <a:rPr lang="es-PE" dirty="0"/>
              <a:t> Pedro Barreto)</a:t>
            </a:r>
          </a:p>
          <a:p>
            <a:r>
              <a:rPr lang="es-PE" dirty="0" err="1"/>
              <a:t>Kampf</a:t>
            </a:r>
            <a:r>
              <a:rPr lang="es-PE" dirty="0"/>
              <a:t> </a:t>
            </a:r>
            <a:r>
              <a:rPr lang="es-PE" dirty="0" err="1"/>
              <a:t>gegen</a:t>
            </a:r>
            <a:r>
              <a:rPr lang="es-PE" dirty="0"/>
              <a:t> die COVID-19 </a:t>
            </a:r>
            <a:r>
              <a:rPr lang="es-PE" dirty="0" err="1"/>
              <a:t>Pandemie</a:t>
            </a:r>
            <a:endParaRPr lang="es-PE" dirty="0"/>
          </a:p>
        </p:txBody>
      </p:sp>
      <p:pic>
        <p:nvPicPr>
          <p:cNvPr id="7" name="Marcador de contenido 6" descr="Imagen que contiene Texto&#10;&#10;Descripción generada automáticamente">
            <a:extLst>
              <a:ext uri="{FF2B5EF4-FFF2-40B4-BE49-F238E27FC236}">
                <a16:creationId xmlns:a16="http://schemas.microsoft.com/office/drawing/2014/main" id="{635A9967-D593-4FB5-87D2-D316870E5C20}"/>
              </a:ext>
            </a:extLst>
          </p:cNvPr>
          <p:cNvPicPr>
            <a:picLocks noGrp="1" noChangeAspect="1"/>
          </p:cNvPicPr>
          <p:nvPr>
            <p:ph sz="half" idx="2"/>
          </p:nvPr>
        </p:nvPicPr>
        <p:blipFill>
          <a:blip r:embed="rId2"/>
          <a:stretch>
            <a:fillRect/>
          </a:stretch>
        </p:blipFill>
        <p:spPr>
          <a:xfrm>
            <a:off x="7445375" y="2017713"/>
            <a:ext cx="2581275" cy="3441700"/>
          </a:xfrm>
        </p:spPr>
      </p:pic>
    </p:spTree>
    <p:extLst>
      <p:ext uri="{BB962C8B-B14F-4D97-AF65-F5344CB8AC3E}">
        <p14:creationId xmlns:p14="http://schemas.microsoft.com/office/powerpoint/2010/main" val="4051798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DB34C8-D68F-40EF-BB1B-69D35B5E4857}"/>
              </a:ext>
            </a:extLst>
          </p:cNvPr>
          <p:cNvSpPr>
            <a:spLocks noGrp="1"/>
          </p:cNvSpPr>
          <p:nvPr>
            <p:ph type="title"/>
          </p:nvPr>
        </p:nvSpPr>
        <p:spPr/>
        <p:txBody>
          <a:bodyPr/>
          <a:lstStyle/>
          <a:p>
            <a:r>
              <a:rPr lang="es-PE" dirty="0"/>
              <a:t>Resucita Perú Ahora </a:t>
            </a:r>
            <a:r>
              <a:rPr lang="es-PE" dirty="0" err="1"/>
              <a:t>ist</a:t>
            </a:r>
            <a:r>
              <a:rPr lang="es-PE" dirty="0"/>
              <a:t> </a:t>
            </a:r>
            <a:r>
              <a:rPr lang="es-PE" dirty="0" err="1"/>
              <a:t>eine</a:t>
            </a:r>
            <a:r>
              <a:rPr lang="es-PE" dirty="0"/>
              <a:t> </a:t>
            </a:r>
            <a:r>
              <a:rPr lang="es-PE" dirty="0" err="1"/>
              <a:t>pastorale</a:t>
            </a:r>
            <a:r>
              <a:rPr lang="es-PE" dirty="0"/>
              <a:t> </a:t>
            </a:r>
            <a:r>
              <a:rPr lang="es-PE" dirty="0" err="1"/>
              <a:t>Initiative</a:t>
            </a:r>
            <a:r>
              <a:rPr lang="es-PE" dirty="0"/>
              <a:t> </a:t>
            </a:r>
            <a:r>
              <a:rPr lang="es-PE" dirty="0" err="1"/>
              <a:t>der</a:t>
            </a:r>
            <a:r>
              <a:rPr lang="es-PE" dirty="0"/>
              <a:t> </a:t>
            </a:r>
            <a:r>
              <a:rPr lang="es-PE" dirty="0" err="1"/>
              <a:t>Bischofskonferenz</a:t>
            </a:r>
            <a:endParaRPr lang="es-PE" dirty="0"/>
          </a:p>
        </p:txBody>
      </p:sp>
      <p:sp>
        <p:nvSpPr>
          <p:cNvPr id="3" name="Marcador de contenido 2">
            <a:extLst>
              <a:ext uri="{FF2B5EF4-FFF2-40B4-BE49-F238E27FC236}">
                <a16:creationId xmlns:a16="http://schemas.microsoft.com/office/drawing/2014/main" id="{045960A5-C607-43A9-932C-0BD0E0A5146D}"/>
              </a:ext>
            </a:extLst>
          </p:cNvPr>
          <p:cNvSpPr>
            <a:spLocks noGrp="1"/>
          </p:cNvSpPr>
          <p:nvPr>
            <p:ph sz="half" idx="1"/>
          </p:nvPr>
        </p:nvSpPr>
        <p:spPr/>
        <p:txBody>
          <a:bodyPr/>
          <a:lstStyle/>
          <a:p>
            <a:r>
              <a:rPr lang="es-PE" dirty="0"/>
              <a:t>Es </a:t>
            </a:r>
            <a:r>
              <a:rPr lang="es-PE" dirty="0" err="1"/>
              <a:t>begann</a:t>
            </a:r>
            <a:r>
              <a:rPr lang="es-PE" dirty="0"/>
              <a:t> </a:t>
            </a:r>
            <a:r>
              <a:rPr lang="es-PE" dirty="0" err="1"/>
              <a:t>mit</a:t>
            </a:r>
            <a:r>
              <a:rPr lang="es-PE" dirty="0"/>
              <a:t> “</a:t>
            </a:r>
            <a:r>
              <a:rPr lang="es-PE" dirty="0" err="1"/>
              <a:t>Gebt</a:t>
            </a:r>
            <a:r>
              <a:rPr lang="es-PE" dirty="0"/>
              <a:t> </a:t>
            </a:r>
            <a:r>
              <a:rPr lang="es-PE" dirty="0" err="1"/>
              <a:t>Ihr</a:t>
            </a:r>
            <a:r>
              <a:rPr lang="es-PE" dirty="0"/>
              <a:t> </a:t>
            </a:r>
            <a:r>
              <a:rPr lang="es-PE" dirty="0" err="1"/>
              <a:t>Ihnen</a:t>
            </a:r>
            <a:r>
              <a:rPr lang="es-PE" dirty="0"/>
              <a:t> </a:t>
            </a:r>
            <a:r>
              <a:rPr lang="es-PE" dirty="0" err="1"/>
              <a:t>zu</a:t>
            </a:r>
            <a:r>
              <a:rPr lang="es-PE" dirty="0"/>
              <a:t> </a:t>
            </a:r>
            <a:r>
              <a:rPr lang="es-PE" dirty="0" err="1"/>
              <a:t>essen</a:t>
            </a:r>
            <a:r>
              <a:rPr lang="es-PE" dirty="0"/>
              <a:t>” (Abril 2020)</a:t>
            </a:r>
          </a:p>
          <a:p>
            <a:r>
              <a:rPr lang="es-PE" dirty="0"/>
              <a:t>“</a:t>
            </a:r>
            <a:r>
              <a:rPr lang="es-PE" dirty="0" err="1"/>
              <a:t>Atme</a:t>
            </a:r>
            <a:r>
              <a:rPr lang="es-PE" dirty="0"/>
              <a:t> Perú” (Mai 2020): </a:t>
            </a:r>
            <a:r>
              <a:rPr lang="es-PE" dirty="0" err="1"/>
              <a:t>Medizinischer</a:t>
            </a:r>
            <a:r>
              <a:rPr lang="es-PE" dirty="0"/>
              <a:t> </a:t>
            </a:r>
            <a:r>
              <a:rPr lang="es-PE" dirty="0" err="1"/>
              <a:t>Sauerstoff</a:t>
            </a:r>
            <a:endParaRPr lang="es-PE" dirty="0"/>
          </a:p>
          <a:p>
            <a:r>
              <a:rPr lang="es-PE" dirty="0"/>
              <a:t>Resucita Perú Ahora RPA (August 2020) </a:t>
            </a:r>
            <a:r>
              <a:rPr lang="es-PE" dirty="0" err="1"/>
              <a:t>Aufruf</a:t>
            </a:r>
            <a:r>
              <a:rPr lang="es-PE" dirty="0"/>
              <a:t> und </a:t>
            </a:r>
            <a:r>
              <a:rPr lang="es-PE" dirty="0" err="1"/>
              <a:t>Initiative</a:t>
            </a:r>
            <a:r>
              <a:rPr lang="es-PE" dirty="0"/>
              <a:t> </a:t>
            </a:r>
            <a:r>
              <a:rPr lang="es-PE" dirty="0" err="1"/>
              <a:t>von</a:t>
            </a:r>
            <a:r>
              <a:rPr lang="es-PE" dirty="0"/>
              <a:t> </a:t>
            </a:r>
            <a:r>
              <a:rPr lang="es-PE" dirty="0" err="1"/>
              <a:t>Kardinal</a:t>
            </a:r>
            <a:r>
              <a:rPr lang="es-PE" dirty="0"/>
              <a:t> Pedro Barreto </a:t>
            </a:r>
          </a:p>
        </p:txBody>
      </p:sp>
      <p:pic>
        <p:nvPicPr>
          <p:cNvPr id="6" name="Marcador de contenido 5" descr="Un hombre en traje parado enfrente de un jardín&#10;&#10;Descripción generada automáticamente con confianza media">
            <a:extLst>
              <a:ext uri="{FF2B5EF4-FFF2-40B4-BE49-F238E27FC236}">
                <a16:creationId xmlns:a16="http://schemas.microsoft.com/office/drawing/2014/main" id="{50F8134C-D4A7-4B5A-9720-B03D0BA8FB04}"/>
              </a:ext>
            </a:extLst>
          </p:cNvPr>
          <p:cNvPicPr>
            <a:picLocks noGrp="1" noChangeAspect="1"/>
          </p:cNvPicPr>
          <p:nvPr>
            <p:ph sz="half" idx="2"/>
          </p:nvPr>
        </p:nvPicPr>
        <p:blipFill>
          <a:blip r:embed="rId2"/>
          <a:stretch>
            <a:fillRect/>
          </a:stretch>
        </p:blipFill>
        <p:spPr>
          <a:xfrm>
            <a:off x="7426324" y="1994144"/>
            <a:ext cx="3675135" cy="3675135"/>
          </a:xfrm>
        </p:spPr>
      </p:pic>
    </p:spTree>
    <p:extLst>
      <p:ext uri="{BB962C8B-B14F-4D97-AF65-F5344CB8AC3E}">
        <p14:creationId xmlns:p14="http://schemas.microsoft.com/office/powerpoint/2010/main" val="1215005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687866-D6D3-4EE9-8BEF-321E6D1812A9}"/>
              </a:ext>
            </a:extLst>
          </p:cNvPr>
          <p:cNvSpPr>
            <a:spLocks noGrp="1"/>
          </p:cNvSpPr>
          <p:nvPr>
            <p:ph type="title"/>
          </p:nvPr>
        </p:nvSpPr>
        <p:spPr/>
        <p:txBody>
          <a:bodyPr/>
          <a:lstStyle/>
          <a:p>
            <a:r>
              <a:rPr lang="es-PE" dirty="0"/>
              <a:t>RPA</a:t>
            </a:r>
          </a:p>
        </p:txBody>
      </p:sp>
      <p:sp>
        <p:nvSpPr>
          <p:cNvPr id="3" name="Marcador de contenido 2">
            <a:extLst>
              <a:ext uri="{FF2B5EF4-FFF2-40B4-BE49-F238E27FC236}">
                <a16:creationId xmlns:a16="http://schemas.microsoft.com/office/drawing/2014/main" id="{05B2983F-89F4-4D2C-AA1F-C27D28AB4736}"/>
              </a:ext>
            </a:extLst>
          </p:cNvPr>
          <p:cNvSpPr>
            <a:spLocks noGrp="1"/>
          </p:cNvSpPr>
          <p:nvPr>
            <p:ph sz="half" idx="1"/>
          </p:nvPr>
        </p:nvSpPr>
        <p:spPr>
          <a:xfrm>
            <a:off x="1447331" y="1338470"/>
            <a:ext cx="4645152" cy="4121003"/>
          </a:xfrm>
        </p:spPr>
        <p:txBody>
          <a:bodyPr>
            <a:noAutofit/>
          </a:bodyPr>
          <a:lstStyle/>
          <a:p>
            <a:pPr algn="just"/>
            <a:r>
              <a:rPr lang="de-DE" sz="1600" dirty="0">
                <a:solidFill>
                  <a:srgbClr val="000000"/>
                </a:solidFill>
                <a:latin typeface="Exo 2"/>
              </a:rPr>
              <a:t>Aus einem </a:t>
            </a:r>
            <a:r>
              <a:rPr lang="de-DE" sz="1600" b="1" dirty="0">
                <a:solidFill>
                  <a:srgbClr val="000000"/>
                </a:solidFill>
                <a:latin typeface="Exo 2"/>
              </a:rPr>
              <a:t>breiten gesellschaftlichen Bündnis</a:t>
            </a:r>
            <a:r>
              <a:rPr lang="de-DE" sz="1600" dirty="0">
                <a:solidFill>
                  <a:srgbClr val="000000"/>
                </a:solidFill>
                <a:latin typeface="Exo 2"/>
              </a:rPr>
              <a:t>, das aus Glaubensgemeinschaften, Wissenschaften, lokalen sozialen Organisationen und Solidaritätserfahrungen in Peru entsteht, will die pastorale Initiative </a:t>
            </a:r>
            <a:r>
              <a:rPr lang="de-DE" sz="1600" dirty="0" err="1">
                <a:solidFill>
                  <a:srgbClr val="000000"/>
                </a:solidFill>
                <a:latin typeface="Exo 2"/>
              </a:rPr>
              <a:t>Resucita</a:t>
            </a:r>
            <a:r>
              <a:rPr lang="de-DE" sz="1600" dirty="0">
                <a:solidFill>
                  <a:srgbClr val="000000"/>
                </a:solidFill>
                <a:latin typeface="Exo 2"/>
              </a:rPr>
              <a:t> </a:t>
            </a:r>
            <a:r>
              <a:rPr lang="de-DE" sz="1600" dirty="0" err="1">
                <a:solidFill>
                  <a:srgbClr val="000000"/>
                </a:solidFill>
                <a:latin typeface="Exo 2"/>
              </a:rPr>
              <a:t>Perú</a:t>
            </a:r>
            <a:r>
              <a:rPr lang="de-DE" sz="1600" dirty="0">
                <a:solidFill>
                  <a:srgbClr val="000000"/>
                </a:solidFill>
                <a:latin typeface="Exo 2"/>
              </a:rPr>
              <a:t> </a:t>
            </a:r>
            <a:r>
              <a:rPr lang="de-DE" sz="1600" dirty="0" err="1">
                <a:solidFill>
                  <a:srgbClr val="000000"/>
                </a:solidFill>
                <a:latin typeface="Exo 2"/>
              </a:rPr>
              <a:t>Ahora</a:t>
            </a:r>
            <a:r>
              <a:rPr lang="de-DE" sz="1600" dirty="0">
                <a:solidFill>
                  <a:srgbClr val="000000"/>
                </a:solidFill>
                <a:latin typeface="Exo 2"/>
              </a:rPr>
              <a:t> die gemeinsame Bereitschaft zusammenbringen, COVID-19 und anderen sozialen Pandemien zu begegnen. </a:t>
            </a:r>
          </a:p>
          <a:p>
            <a:pPr algn="just"/>
            <a:r>
              <a:rPr lang="de-DE" sz="1600" dirty="0">
                <a:solidFill>
                  <a:srgbClr val="000000"/>
                </a:solidFill>
                <a:latin typeface="Exo 2"/>
              </a:rPr>
              <a:t>RPA will die ganzheitliche Gesundheit der Bevölkerung fördern und stärken und solidarisch handeln, um die aus der Ungleichheit entstehenden sozialen Pandemien mit breiter Bürgerbeteiligung und im Dialog mit den staatlichen Behörden zu überwinden</a:t>
            </a:r>
            <a:r>
              <a:rPr lang="de-DE" sz="1800" dirty="0">
                <a:solidFill>
                  <a:srgbClr val="000000"/>
                </a:solidFill>
                <a:latin typeface="Exo 2"/>
              </a:rPr>
              <a:t>.</a:t>
            </a:r>
          </a:p>
        </p:txBody>
      </p:sp>
      <p:pic>
        <p:nvPicPr>
          <p:cNvPr id="6" name="Marcador de contenido 5" descr="Un dibujo de una cara feliz&#10;&#10;Descripción generada automáticamente con confianza baja">
            <a:extLst>
              <a:ext uri="{FF2B5EF4-FFF2-40B4-BE49-F238E27FC236}">
                <a16:creationId xmlns:a16="http://schemas.microsoft.com/office/drawing/2014/main" id="{D39CDAA3-05DD-42A1-BF67-E4F107E578C0}"/>
              </a:ext>
            </a:extLst>
          </p:cNvPr>
          <p:cNvPicPr>
            <a:picLocks noGrp="1" noChangeAspect="1"/>
          </p:cNvPicPr>
          <p:nvPr>
            <p:ph sz="half" idx="2"/>
          </p:nvPr>
        </p:nvPicPr>
        <p:blipFill>
          <a:blip r:embed="rId2"/>
          <a:stretch>
            <a:fillRect/>
          </a:stretch>
        </p:blipFill>
        <p:spPr>
          <a:xfrm>
            <a:off x="6413500" y="2995735"/>
            <a:ext cx="4645025" cy="1485655"/>
          </a:xfrm>
        </p:spPr>
      </p:pic>
    </p:spTree>
    <p:extLst>
      <p:ext uri="{BB962C8B-B14F-4D97-AF65-F5344CB8AC3E}">
        <p14:creationId xmlns:p14="http://schemas.microsoft.com/office/powerpoint/2010/main" val="2861755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49C3E5-7A7F-4589-ABA0-9CE9D912F79B}"/>
              </a:ext>
            </a:extLst>
          </p:cNvPr>
          <p:cNvSpPr>
            <a:spLocks noGrp="1"/>
          </p:cNvSpPr>
          <p:nvPr>
            <p:ph type="title"/>
          </p:nvPr>
        </p:nvSpPr>
        <p:spPr/>
        <p:txBody>
          <a:bodyPr/>
          <a:lstStyle/>
          <a:p>
            <a:r>
              <a:rPr lang="es-PE" dirty="0"/>
              <a:t>RPA </a:t>
            </a:r>
            <a:r>
              <a:rPr lang="es-PE" dirty="0" err="1"/>
              <a:t>organieisert</a:t>
            </a:r>
            <a:r>
              <a:rPr lang="es-PE" dirty="0"/>
              <a:t> </a:t>
            </a:r>
            <a:r>
              <a:rPr lang="es-PE" dirty="0" err="1"/>
              <a:t>sich</a:t>
            </a:r>
            <a:r>
              <a:rPr lang="es-PE" dirty="0"/>
              <a:t> in </a:t>
            </a:r>
            <a:r>
              <a:rPr lang="es-PE" dirty="0" err="1"/>
              <a:t>Komisionen</a:t>
            </a:r>
            <a:endParaRPr lang="es-PE" dirty="0"/>
          </a:p>
        </p:txBody>
      </p:sp>
      <p:sp>
        <p:nvSpPr>
          <p:cNvPr id="3" name="Marcador de contenido 2">
            <a:extLst>
              <a:ext uri="{FF2B5EF4-FFF2-40B4-BE49-F238E27FC236}">
                <a16:creationId xmlns:a16="http://schemas.microsoft.com/office/drawing/2014/main" id="{088EB153-7B77-4A36-8B11-0744283945AF}"/>
              </a:ext>
            </a:extLst>
          </p:cNvPr>
          <p:cNvSpPr>
            <a:spLocks noGrp="1"/>
          </p:cNvSpPr>
          <p:nvPr>
            <p:ph sz="half" idx="1"/>
          </p:nvPr>
        </p:nvSpPr>
        <p:spPr/>
        <p:txBody>
          <a:bodyPr>
            <a:normAutofit fontScale="92500" lnSpcReduction="20000"/>
          </a:bodyPr>
          <a:lstStyle/>
          <a:p>
            <a:r>
              <a:rPr lang="es-PE" dirty="0"/>
              <a:t>Comisión </a:t>
            </a:r>
            <a:r>
              <a:rPr lang="es-PE" dirty="0" err="1"/>
              <a:t>Ganzheitliche</a:t>
            </a:r>
            <a:r>
              <a:rPr lang="es-PE" dirty="0"/>
              <a:t> </a:t>
            </a:r>
            <a:r>
              <a:rPr lang="es-PE" dirty="0" err="1"/>
              <a:t>Gesundheit</a:t>
            </a:r>
            <a:r>
              <a:rPr lang="es-PE" dirty="0"/>
              <a:t> (Universidad Católica y Cayetano Heredia)</a:t>
            </a:r>
          </a:p>
          <a:p>
            <a:r>
              <a:rPr lang="es-PE" dirty="0"/>
              <a:t>Comisión </a:t>
            </a:r>
            <a:r>
              <a:rPr lang="es-PE" dirty="0" err="1"/>
              <a:t>Politik</a:t>
            </a:r>
            <a:r>
              <a:rPr lang="es-PE" dirty="0"/>
              <a:t> (Alan Wagner)</a:t>
            </a:r>
          </a:p>
          <a:p>
            <a:r>
              <a:rPr lang="es-PE" dirty="0"/>
              <a:t>Comisión </a:t>
            </a:r>
            <a:r>
              <a:rPr lang="es-PE" dirty="0" err="1"/>
              <a:t>Kommunikation</a:t>
            </a:r>
            <a:endParaRPr lang="es-PE" dirty="0"/>
          </a:p>
          <a:p>
            <a:r>
              <a:rPr lang="es-PE" dirty="0"/>
              <a:t>Comisión </a:t>
            </a:r>
            <a:r>
              <a:rPr lang="es-PE" dirty="0" err="1"/>
              <a:t>Zivilgesellschaft</a:t>
            </a:r>
            <a:r>
              <a:rPr lang="es-PE" dirty="0"/>
              <a:t> </a:t>
            </a:r>
            <a:r>
              <a:rPr lang="es-PE" dirty="0" err="1"/>
              <a:t>und</a:t>
            </a:r>
            <a:r>
              <a:rPr lang="es-PE" dirty="0"/>
              <a:t> </a:t>
            </a:r>
            <a:r>
              <a:rPr lang="es-PE" dirty="0" err="1"/>
              <a:t>Volksorganisationen</a:t>
            </a:r>
            <a:endParaRPr lang="es-PE" dirty="0"/>
          </a:p>
          <a:p>
            <a:r>
              <a:rPr lang="es-PE" dirty="0"/>
              <a:t>Comisión </a:t>
            </a:r>
            <a:r>
              <a:rPr lang="es-PE" dirty="0" err="1"/>
              <a:t>Spiritualität</a:t>
            </a:r>
            <a:r>
              <a:rPr lang="es-PE" dirty="0"/>
              <a:t> </a:t>
            </a:r>
            <a:r>
              <a:rPr lang="es-PE" dirty="0" err="1"/>
              <a:t>und</a:t>
            </a:r>
            <a:r>
              <a:rPr lang="es-PE" dirty="0"/>
              <a:t> </a:t>
            </a:r>
            <a:r>
              <a:rPr lang="es-PE" dirty="0" err="1"/>
              <a:t>Glaubensgemeinschaften</a:t>
            </a:r>
            <a:endParaRPr lang="es-PE" dirty="0"/>
          </a:p>
          <a:p>
            <a:pPr marL="0" indent="0">
              <a:buNone/>
            </a:pPr>
            <a:endParaRPr lang="es-PE" dirty="0"/>
          </a:p>
        </p:txBody>
      </p:sp>
      <p:sp>
        <p:nvSpPr>
          <p:cNvPr id="4" name="Marcador de contenido 3">
            <a:extLst>
              <a:ext uri="{FF2B5EF4-FFF2-40B4-BE49-F238E27FC236}">
                <a16:creationId xmlns:a16="http://schemas.microsoft.com/office/drawing/2014/main" id="{A496F43A-171B-44C9-AB6E-8D737B345C45}"/>
              </a:ext>
            </a:extLst>
          </p:cNvPr>
          <p:cNvSpPr>
            <a:spLocks noGrp="1"/>
          </p:cNvSpPr>
          <p:nvPr>
            <p:ph sz="half" idx="2"/>
          </p:nvPr>
        </p:nvSpPr>
        <p:spPr/>
        <p:txBody>
          <a:bodyPr>
            <a:normAutofit fontScale="92500" lnSpcReduction="20000"/>
          </a:bodyPr>
          <a:lstStyle/>
          <a:p>
            <a:pPr marL="0" indent="0">
              <a:buNone/>
            </a:pPr>
            <a:r>
              <a:rPr lang="es-PE" b="1" u="sng" dirty="0" err="1"/>
              <a:t>Aktionen</a:t>
            </a:r>
            <a:r>
              <a:rPr lang="es-PE" b="1" u="sng" dirty="0"/>
              <a:t>:</a:t>
            </a:r>
          </a:p>
          <a:p>
            <a:pPr marL="0" indent="0">
              <a:buNone/>
            </a:pPr>
            <a:r>
              <a:rPr lang="es-PE" dirty="0" err="1"/>
              <a:t>Kommunikation</a:t>
            </a:r>
            <a:r>
              <a:rPr lang="es-PE" dirty="0"/>
              <a:t> </a:t>
            </a:r>
            <a:r>
              <a:rPr lang="es-PE" dirty="0" err="1"/>
              <a:t>mit</a:t>
            </a:r>
            <a:r>
              <a:rPr lang="es-PE" dirty="0"/>
              <a:t> </a:t>
            </a:r>
            <a:r>
              <a:rPr lang="es-PE" dirty="0" err="1"/>
              <a:t>dem</a:t>
            </a:r>
            <a:r>
              <a:rPr lang="es-PE" dirty="0"/>
              <a:t> </a:t>
            </a:r>
            <a:r>
              <a:rPr lang="es-PE" dirty="0" err="1"/>
              <a:t>Präsidenten</a:t>
            </a:r>
            <a:r>
              <a:rPr lang="es-PE" dirty="0"/>
              <a:t> </a:t>
            </a:r>
            <a:r>
              <a:rPr lang="es-PE" dirty="0" err="1"/>
              <a:t>und</a:t>
            </a:r>
            <a:r>
              <a:rPr lang="es-PE" dirty="0"/>
              <a:t> den </a:t>
            </a:r>
            <a:r>
              <a:rPr lang="es-PE" dirty="0" err="1"/>
              <a:t>Ministerien</a:t>
            </a:r>
            <a:endParaRPr lang="es-PE" dirty="0"/>
          </a:p>
          <a:p>
            <a:pPr marL="0" indent="0">
              <a:buNone/>
            </a:pPr>
            <a:r>
              <a:rPr lang="es-PE" dirty="0" err="1"/>
              <a:t>Meldungen</a:t>
            </a:r>
            <a:r>
              <a:rPr lang="es-PE" dirty="0"/>
              <a:t> </a:t>
            </a:r>
            <a:r>
              <a:rPr lang="es-PE" dirty="0" err="1"/>
              <a:t>zur</a:t>
            </a:r>
            <a:r>
              <a:rPr lang="es-PE" dirty="0"/>
              <a:t> </a:t>
            </a:r>
            <a:r>
              <a:rPr lang="es-PE" dirty="0" err="1"/>
              <a:t>Prävention</a:t>
            </a:r>
            <a:endParaRPr lang="es-PE" dirty="0"/>
          </a:p>
          <a:p>
            <a:pPr marL="0" indent="0">
              <a:buNone/>
            </a:pPr>
            <a:r>
              <a:rPr lang="es-PE" dirty="0" err="1"/>
              <a:t>Webinare</a:t>
            </a:r>
            <a:r>
              <a:rPr lang="es-PE" dirty="0"/>
              <a:t> (</a:t>
            </a:r>
            <a:r>
              <a:rPr lang="es-PE" dirty="0" err="1"/>
              <a:t>Gesundheit</a:t>
            </a:r>
            <a:r>
              <a:rPr lang="es-PE" dirty="0"/>
              <a:t> </a:t>
            </a:r>
            <a:r>
              <a:rPr lang="es-PE" dirty="0" err="1"/>
              <a:t>und</a:t>
            </a:r>
            <a:r>
              <a:rPr lang="es-PE" dirty="0"/>
              <a:t> </a:t>
            </a:r>
            <a:r>
              <a:rPr lang="es-PE" dirty="0" err="1"/>
              <a:t>Psychische</a:t>
            </a:r>
            <a:r>
              <a:rPr lang="es-PE" dirty="0"/>
              <a:t> </a:t>
            </a:r>
            <a:r>
              <a:rPr lang="es-PE" dirty="0" err="1"/>
              <a:t>Gesundheit</a:t>
            </a:r>
            <a:r>
              <a:rPr lang="es-PE" dirty="0"/>
              <a:t>)</a:t>
            </a:r>
          </a:p>
          <a:p>
            <a:pPr marL="0" indent="0">
              <a:buNone/>
            </a:pPr>
            <a:r>
              <a:rPr lang="es-PE" dirty="0" err="1"/>
              <a:t>Sauerstoffanlagen</a:t>
            </a:r>
            <a:endParaRPr lang="es-PE" dirty="0"/>
          </a:p>
          <a:p>
            <a:pPr marL="0" indent="0">
              <a:buNone/>
            </a:pPr>
            <a:r>
              <a:rPr lang="de-DE" dirty="0"/>
              <a:t>Vorschlag: Kooperative Leitung in den Regionen</a:t>
            </a:r>
            <a:endParaRPr lang="es-PE" dirty="0"/>
          </a:p>
        </p:txBody>
      </p:sp>
    </p:spTree>
    <p:extLst>
      <p:ext uri="{BB962C8B-B14F-4D97-AF65-F5344CB8AC3E}">
        <p14:creationId xmlns:p14="http://schemas.microsoft.com/office/powerpoint/2010/main" val="2320275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4CA29F-2D67-4ACF-A81C-DD61219E1D90}"/>
              </a:ext>
            </a:extLst>
          </p:cNvPr>
          <p:cNvSpPr>
            <a:spLocks noGrp="1"/>
          </p:cNvSpPr>
          <p:nvPr>
            <p:ph type="title"/>
          </p:nvPr>
        </p:nvSpPr>
        <p:spPr/>
        <p:txBody>
          <a:bodyPr/>
          <a:lstStyle/>
          <a:p>
            <a:r>
              <a:rPr lang="es-PE" dirty="0"/>
              <a:t>Die </a:t>
            </a:r>
            <a:r>
              <a:rPr lang="es-PE" dirty="0" err="1"/>
              <a:t>Partnerschaft</a:t>
            </a:r>
            <a:r>
              <a:rPr lang="es-PE" dirty="0"/>
              <a:t> </a:t>
            </a:r>
            <a:r>
              <a:rPr lang="es-PE" dirty="0" err="1"/>
              <a:t>bringt</a:t>
            </a:r>
            <a:r>
              <a:rPr lang="es-PE" dirty="0"/>
              <a:t> RPA in die </a:t>
            </a:r>
            <a:r>
              <a:rPr lang="es-PE" dirty="0" err="1"/>
              <a:t>Pfarreien</a:t>
            </a:r>
            <a:endParaRPr lang="es-PE" dirty="0"/>
          </a:p>
        </p:txBody>
      </p:sp>
      <p:sp>
        <p:nvSpPr>
          <p:cNvPr id="3" name="Marcador de contenido 2">
            <a:extLst>
              <a:ext uri="{FF2B5EF4-FFF2-40B4-BE49-F238E27FC236}">
                <a16:creationId xmlns:a16="http://schemas.microsoft.com/office/drawing/2014/main" id="{2C29781C-9338-49A2-8ABE-57E6ED5E7F53}"/>
              </a:ext>
            </a:extLst>
          </p:cNvPr>
          <p:cNvSpPr>
            <a:spLocks noGrp="1"/>
          </p:cNvSpPr>
          <p:nvPr>
            <p:ph sz="half" idx="1"/>
          </p:nvPr>
        </p:nvSpPr>
        <p:spPr/>
        <p:txBody>
          <a:bodyPr>
            <a:normAutofit fontScale="85000" lnSpcReduction="20000"/>
          </a:bodyPr>
          <a:lstStyle/>
          <a:p>
            <a:r>
              <a:rPr lang="es-PE" dirty="0" err="1"/>
              <a:t>Berichte</a:t>
            </a:r>
            <a:r>
              <a:rPr lang="es-PE" dirty="0"/>
              <a:t> </a:t>
            </a:r>
            <a:r>
              <a:rPr lang="es-PE" dirty="0" err="1"/>
              <a:t>zur</a:t>
            </a:r>
            <a:r>
              <a:rPr lang="es-PE" dirty="0"/>
              <a:t> </a:t>
            </a:r>
            <a:r>
              <a:rPr lang="es-PE" dirty="0" err="1"/>
              <a:t>Prävention</a:t>
            </a:r>
            <a:r>
              <a:rPr lang="es-PE" dirty="0"/>
              <a:t> </a:t>
            </a:r>
            <a:r>
              <a:rPr lang="es-PE" dirty="0" err="1"/>
              <a:t>und</a:t>
            </a:r>
            <a:r>
              <a:rPr lang="es-PE" dirty="0"/>
              <a:t> </a:t>
            </a:r>
            <a:r>
              <a:rPr lang="es-PE" dirty="0" err="1"/>
              <a:t>vertrauenswürdige</a:t>
            </a:r>
            <a:r>
              <a:rPr lang="es-PE" dirty="0"/>
              <a:t> </a:t>
            </a:r>
            <a:r>
              <a:rPr lang="es-PE" dirty="0" err="1"/>
              <a:t>lokale</a:t>
            </a:r>
            <a:r>
              <a:rPr lang="es-PE" dirty="0"/>
              <a:t> </a:t>
            </a:r>
            <a:r>
              <a:rPr lang="es-PE" dirty="0" err="1"/>
              <a:t>Informationen</a:t>
            </a:r>
            <a:r>
              <a:rPr lang="es-PE" dirty="0"/>
              <a:t>:  </a:t>
            </a:r>
            <a:r>
              <a:rPr lang="es-PE" dirty="0" err="1"/>
              <a:t>über</a:t>
            </a:r>
            <a:r>
              <a:rPr lang="es-PE" dirty="0"/>
              <a:t> Radio, in den </a:t>
            </a:r>
            <a:r>
              <a:rPr lang="es-PE" dirty="0" err="1"/>
              <a:t>Netzwerken</a:t>
            </a:r>
            <a:endParaRPr lang="es-PE" dirty="0"/>
          </a:p>
          <a:p>
            <a:r>
              <a:rPr lang="es-PE" dirty="0" err="1"/>
              <a:t>Ernährungssicherheit</a:t>
            </a:r>
            <a:endParaRPr lang="es-PE" dirty="0"/>
          </a:p>
          <a:p>
            <a:r>
              <a:rPr lang="es-PE" dirty="0" err="1"/>
              <a:t>Kampf</a:t>
            </a:r>
            <a:r>
              <a:rPr lang="es-PE" dirty="0"/>
              <a:t> </a:t>
            </a:r>
            <a:r>
              <a:rPr lang="es-PE" dirty="0" err="1"/>
              <a:t>um</a:t>
            </a:r>
            <a:r>
              <a:rPr lang="es-PE" dirty="0"/>
              <a:t> </a:t>
            </a:r>
            <a:r>
              <a:rPr lang="es-PE" dirty="0" err="1"/>
              <a:t>ausreichend</a:t>
            </a:r>
            <a:r>
              <a:rPr lang="es-PE" dirty="0"/>
              <a:t> </a:t>
            </a:r>
            <a:r>
              <a:rPr lang="es-PE" dirty="0" err="1"/>
              <a:t>Sauerstoff</a:t>
            </a:r>
            <a:endParaRPr lang="es-PE" dirty="0"/>
          </a:p>
          <a:p>
            <a:r>
              <a:rPr lang="es-PE" dirty="0" err="1"/>
              <a:t>Psychische</a:t>
            </a:r>
            <a:r>
              <a:rPr lang="es-PE" dirty="0"/>
              <a:t> </a:t>
            </a:r>
            <a:r>
              <a:rPr lang="es-PE" dirty="0" err="1"/>
              <a:t>Gesundheit</a:t>
            </a:r>
            <a:r>
              <a:rPr lang="es-PE" dirty="0"/>
              <a:t> der </a:t>
            </a:r>
            <a:r>
              <a:rPr lang="es-PE" dirty="0" err="1"/>
              <a:t>Bevölkerung</a:t>
            </a:r>
            <a:r>
              <a:rPr lang="es-PE" dirty="0"/>
              <a:t>: </a:t>
            </a:r>
            <a:r>
              <a:rPr lang="es-PE" dirty="0" err="1"/>
              <a:t>durch</a:t>
            </a:r>
            <a:r>
              <a:rPr lang="es-PE" dirty="0"/>
              <a:t> Online-</a:t>
            </a:r>
            <a:r>
              <a:rPr lang="es-PE" dirty="0" err="1"/>
              <a:t>Seminare</a:t>
            </a:r>
            <a:endParaRPr lang="es-PE" dirty="0"/>
          </a:p>
          <a:p>
            <a:r>
              <a:rPr lang="es-PE" dirty="0" err="1"/>
              <a:t>Rücksprache</a:t>
            </a:r>
            <a:r>
              <a:rPr lang="es-PE" dirty="0"/>
              <a:t> </a:t>
            </a:r>
            <a:r>
              <a:rPr lang="es-PE" dirty="0" err="1"/>
              <a:t>mit</a:t>
            </a:r>
            <a:r>
              <a:rPr lang="es-PE" dirty="0"/>
              <a:t> den </a:t>
            </a:r>
            <a:r>
              <a:rPr lang="es-PE" dirty="0" err="1"/>
              <a:t>staatlich</a:t>
            </a:r>
            <a:r>
              <a:rPr lang="es-PE" dirty="0"/>
              <a:t> </a:t>
            </a:r>
            <a:r>
              <a:rPr lang="es-PE" dirty="0" err="1"/>
              <a:t>Verantwortlichen</a:t>
            </a:r>
            <a:r>
              <a:rPr lang="es-PE" dirty="0"/>
              <a:t> </a:t>
            </a:r>
            <a:r>
              <a:rPr lang="es-PE" dirty="0" err="1"/>
              <a:t>und</a:t>
            </a:r>
            <a:r>
              <a:rPr lang="es-PE" dirty="0"/>
              <a:t> der </a:t>
            </a:r>
            <a:r>
              <a:rPr lang="es-PE" dirty="0" err="1"/>
              <a:t>organisierten</a:t>
            </a:r>
            <a:r>
              <a:rPr lang="es-PE" dirty="0"/>
              <a:t> </a:t>
            </a:r>
            <a:r>
              <a:rPr lang="es-PE" dirty="0" err="1"/>
              <a:t>Gesellschaft</a:t>
            </a:r>
            <a:endParaRPr lang="es-PE" dirty="0"/>
          </a:p>
          <a:p>
            <a:r>
              <a:rPr lang="es-PE" dirty="0" err="1"/>
              <a:t>Freiwillige</a:t>
            </a:r>
            <a:r>
              <a:rPr lang="es-PE" dirty="0"/>
              <a:t> </a:t>
            </a:r>
            <a:r>
              <a:rPr lang="es-PE" dirty="0" err="1"/>
              <a:t>vor</a:t>
            </a:r>
            <a:r>
              <a:rPr lang="es-PE" dirty="0"/>
              <a:t> </a:t>
            </a:r>
            <a:r>
              <a:rPr lang="es-PE" dirty="0" err="1"/>
              <a:t>Ort</a:t>
            </a:r>
            <a:endParaRPr lang="es-PE" dirty="0"/>
          </a:p>
        </p:txBody>
      </p:sp>
      <p:pic>
        <p:nvPicPr>
          <p:cNvPr id="6" name="Marcador de contenido 5" descr="Un grupo de personas alrededor de una camioneta&#10;&#10;Descripción generada automáticamente con confianza media">
            <a:extLst>
              <a:ext uri="{FF2B5EF4-FFF2-40B4-BE49-F238E27FC236}">
                <a16:creationId xmlns:a16="http://schemas.microsoft.com/office/drawing/2014/main" id="{E440BA4C-BA83-44D4-ACDA-17AAF013D230}"/>
              </a:ext>
            </a:extLst>
          </p:cNvPr>
          <p:cNvPicPr>
            <a:picLocks noGrp="1" noChangeAspect="1"/>
          </p:cNvPicPr>
          <p:nvPr>
            <p:ph sz="half" idx="2"/>
          </p:nvPr>
        </p:nvPicPr>
        <p:blipFill>
          <a:blip r:embed="rId2"/>
          <a:stretch>
            <a:fillRect/>
          </a:stretch>
        </p:blipFill>
        <p:spPr>
          <a:xfrm>
            <a:off x="7445375" y="2017713"/>
            <a:ext cx="2581275" cy="3441700"/>
          </a:xfrm>
        </p:spPr>
      </p:pic>
    </p:spTree>
    <p:extLst>
      <p:ext uri="{BB962C8B-B14F-4D97-AF65-F5344CB8AC3E}">
        <p14:creationId xmlns:p14="http://schemas.microsoft.com/office/powerpoint/2010/main" val="1852168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3BE8D6-3338-4C38-BB17-C952A352D554}"/>
              </a:ext>
            </a:extLst>
          </p:cNvPr>
          <p:cNvSpPr>
            <a:spLocks noGrp="1"/>
          </p:cNvSpPr>
          <p:nvPr>
            <p:ph type="title"/>
          </p:nvPr>
        </p:nvSpPr>
        <p:spPr/>
        <p:txBody>
          <a:bodyPr>
            <a:noAutofit/>
          </a:bodyPr>
          <a:lstStyle/>
          <a:p>
            <a:r>
              <a:rPr lang="es-PE" sz="2600" dirty="0" err="1"/>
              <a:t>Eine</a:t>
            </a:r>
            <a:r>
              <a:rPr lang="es-PE" sz="2600" dirty="0"/>
              <a:t> </a:t>
            </a:r>
            <a:r>
              <a:rPr lang="es-PE" sz="2600" dirty="0" err="1"/>
              <a:t>Partnerschaft</a:t>
            </a:r>
            <a:r>
              <a:rPr lang="es-PE" sz="2600" dirty="0"/>
              <a:t> </a:t>
            </a:r>
            <a:r>
              <a:rPr lang="es-PE" sz="2600" dirty="0" err="1"/>
              <a:t>Zwischen</a:t>
            </a:r>
            <a:r>
              <a:rPr lang="es-PE" sz="2600" dirty="0"/>
              <a:t>  den  </a:t>
            </a:r>
            <a:r>
              <a:rPr lang="es-PE" sz="2600" dirty="0" err="1"/>
              <a:t>Verantwortlichen</a:t>
            </a:r>
            <a:r>
              <a:rPr lang="es-PE" sz="2600" dirty="0"/>
              <a:t> </a:t>
            </a:r>
            <a:r>
              <a:rPr lang="es-PE" sz="2600" dirty="0" err="1"/>
              <a:t>und</a:t>
            </a:r>
            <a:r>
              <a:rPr lang="es-PE" sz="2600" dirty="0"/>
              <a:t> der </a:t>
            </a:r>
            <a:r>
              <a:rPr lang="es-PE" sz="2600" dirty="0" err="1"/>
              <a:t>Zivilgesellschaft</a:t>
            </a:r>
            <a:r>
              <a:rPr lang="es-PE" sz="2600" dirty="0"/>
              <a:t>: </a:t>
            </a:r>
            <a:r>
              <a:rPr lang="es-PE" sz="2600" dirty="0" err="1"/>
              <a:t>Bündnisse</a:t>
            </a:r>
            <a:r>
              <a:rPr lang="es-PE" sz="2600" dirty="0"/>
              <a:t> </a:t>
            </a:r>
            <a:r>
              <a:rPr lang="es-PE" sz="2600" dirty="0" err="1"/>
              <a:t>schmieden</a:t>
            </a:r>
            <a:endParaRPr lang="es-PE" sz="2600" dirty="0"/>
          </a:p>
        </p:txBody>
      </p:sp>
      <p:sp>
        <p:nvSpPr>
          <p:cNvPr id="3" name="Marcador de contenido 2">
            <a:extLst>
              <a:ext uri="{FF2B5EF4-FFF2-40B4-BE49-F238E27FC236}">
                <a16:creationId xmlns:a16="http://schemas.microsoft.com/office/drawing/2014/main" id="{937B9F45-9AC7-442F-A261-9A3C0452EAAE}"/>
              </a:ext>
            </a:extLst>
          </p:cNvPr>
          <p:cNvSpPr>
            <a:spLocks noGrp="1"/>
          </p:cNvSpPr>
          <p:nvPr>
            <p:ph sz="half" idx="1"/>
          </p:nvPr>
        </p:nvSpPr>
        <p:spPr/>
        <p:txBody>
          <a:bodyPr>
            <a:normAutofit lnSpcReduction="10000"/>
          </a:bodyPr>
          <a:lstStyle/>
          <a:p>
            <a:r>
              <a:rPr lang="es-PE" b="1" dirty="0" err="1"/>
              <a:t>Pfarrei</a:t>
            </a:r>
            <a:r>
              <a:rPr lang="es-PE" b="1" dirty="0"/>
              <a:t> (</a:t>
            </a:r>
            <a:r>
              <a:rPr lang="es-PE" b="1" dirty="0" err="1"/>
              <a:t>Gruppen</a:t>
            </a:r>
            <a:r>
              <a:rPr lang="es-PE" b="1" dirty="0"/>
              <a:t> </a:t>
            </a:r>
            <a:r>
              <a:rPr lang="es-PE" b="1" dirty="0" err="1"/>
              <a:t>und</a:t>
            </a:r>
            <a:r>
              <a:rPr lang="es-PE" b="1" dirty="0"/>
              <a:t> </a:t>
            </a:r>
            <a:r>
              <a:rPr lang="es-PE" b="1" dirty="0" err="1"/>
              <a:t>Gemeinschaften</a:t>
            </a:r>
            <a:r>
              <a:rPr lang="es-PE" b="1" dirty="0"/>
              <a:t>)</a:t>
            </a:r>
          </a:p>
          <a:p>
            <a:r>
              <a:rPr lang="es-PE" b="1" dirty="0" err="1"/>
              <a:t>Kommunalverwaltung</a:t>
            </a:r>
            <a:endParaRPr lang="es-PE" b="1" dirty="0"/>
          </a:p>
          <a:p>
            <a:r>
              <a:rPr lang="es-PE" b="1" dirty="0" err="1"/>
              <a:t>Medizinische</a:t>
            </a:r>
            <a:r>
              <a:rPr lang="es-PE" b="1" dirty="0"/>
              <a:t> </a:t>
            </a:r>
            <a:r>
              <a:rPr lang="es-PE" b="1" dirty="0" err="1"/>
              <a:t>Stationen</a:t>
            </a:r>
            <a:endParaRPr lang="es-PE" b="1" dirty="0"/>
          </a:p>
          <a:p>
            <a:r>
              <a:rPr lang="es-PE" b="1" dirty="0" err="1"/>
              <a:t>Ländliche</a:t>
            </a:r>
            <a:r>
              <a:rPr lang="es-PE" b="1" dirty="0"/>
              <a:t> </a:t>
            </a:r>
            <a:r>
              <a:rPr lang="es-PE" b="1" dirty="0" err="1"/>
              <a:t>Gemeinschaften</a:t>
            </a:r>
            <a:r>
              <a:rPr lang="es-PE" b="1" dirty="0"/>
              <a:t> </a:t>
            </a:r>
            <a:r>
              <a:rPr lang="es-PE" b="1" dirty="0" err="1"/>
              <a:t>oder</a:t>
            </a:r>
            <a:r>
              <a:rPr lang="es-PE" b="1" dirty="0"/>
              <a:t> </a:t>
            </a:r>
            <a:r>
              <a:rPr lang="es-PE" b="1" dirty="0" err="1"/>
              <a:t>Stadtteilkomitees</a:t>
            </a:r>
            <a:endParaRPr lang="es-PE" b="1" dirty="0"/>
          </a:p>
          <a:p>
            <a:r>
              <a:rPr lang="es-PE" b="1" dirty="0" err="1"/>
              <a:t>Komitees</a:t>
            </a:r>
            <a:r>
              <a:rPr lang="es-PE" b="1" dirty="0"/>
              <a:t> </a:t>
            </a:r>
            <a:r>
              <a:rPr lang="es-PE" b="1" dirty="0" err="1"/>
              <a:t>anticovid</a:t>
            </a:r>
            <a:endParaRPr lang="es-PE" b="1" dirty="0"/>
          </a:p>
          <a:p>
            <a:r>
              <a:rPr lang="es-PE" b="1" dirty="0" err="1"/>
              <a:t>Suppenküchen</a:t>
            </a:r>
            <a:r>
              <a:rPr lang="es-PE" b="1" dirty="0"/>
              <a:t>, </a:t>
            </a:r>
            <a:r>
              <a:rPr lang="es-PE" b="1" dirty="0" err="1"/>
              <a:t>Ein</a:t>
            </a:r>
            <a:r>
              <a:rPr lang="es-PE" b="1" dirty="0"/>
              <a:t> Glas </a:t>
            </a:r>
            <a:r>
              <a:rPr lang="es-PE" b="1" dirty="0" err="1"/>
              <a:t>Milch</a:t>
            </a:r>
            <a:r>
              <a:rPr lang="es-PE" b="1" dirty="0"/>
              <a:t>…</a:t>
            </a:r>
          </a:p>
        </p:txBody>
      </p:sp>
      <p:pic>
        <p:nvPicPr>
          <p:cNvPr id="6" name="Marcador de contenido 5" descr="Un dibujo animado con letras&#10;&#10;Descripción generada automáticamente con confianza media">
            <a:extLst>
              <a:ext uri="{FF2B5EF4-FFF2-40B4-BE49-F238E27FC236}">
                <a16:creationId xmlns:a16="http://schemas.microsoft.com/office/drawing/2014/main" id="{5DEC47B9-0F9A-4D65-973E-3068476B53EB}"/>
              </a:ext>
            </a:extLst>
          </p:cNvPr>
          <p:cNvPicPr>
            <a:picLocks noGrp="1" noChangeAspect="1"/>
          </p:cNvPicPr>
          <p:nvPr>
            <p:ph sz="half" idx="2"/>
          </p:nvPr>
        </p:nvPicPr>
        <p:blipFill>
          <a:blip r:embed="rId2"/>
          <a:stretch>
            <a:fillRect/>
          </a:stretch>
        </p:blipFill>
        <p:spPr>
          <a:xfrm>
            <a:off x="6413500" y="2453923"/>
            <a:ext cx="4645025" cy="2569279"/>
          </a:xfrm>
        </p:spPr>
      </p:pic>
    </p:spTree>
    <p:extLst>
      <p:ext uri="{BB962C8B-B14F-4D97-AF65-F5344CB8AC3E}">
        <p14:creationId xmlns:p14="http://schemas.microsoft.com/office/powerpoint/2010/main" val="2094122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5F0002-2BB5-4D43-A5F7-92A88669FC6E}"/>
              </a:ext>
            </a:extLst>
          </p:cNvPr>
          <p:cNvSpPr>
            <a:spLocks noGrp="1"/>
          </p:cNvSpPr>
          <p:nvPr>
            <p:ph type="title"/>
          </p:nvPr>
        </p:nvSpPr>
        <p:spPr/>
        <p:txBody>
          <a:bodyPr/>
          <a:lstStyle/>
          <a:p>
            <a:r>
              <a:rPr lang="es-PE" dirty="0"/>
              <a:t>Ideen </a:t>
            </a:r>
            <a:r>
              <a:rPr lang="es-PE" dirty="0" err="1"/>
              <a:t>für</a:t>
            </a:r>
            <a:r>
              <a:rPr lang="es-PE" dirty="0"/>
              <a:t> das </a:t>
            </a:r>
            <a:r>
              <a:rPr lang="es-PE" dirty="0" err="1"/>
              <a:t>Handeln</a:t>
            </a:r>
            <a:r>
              <a:rPr lang="es-PE" dirty="0"/>
              <a:t>: </a:t>
            </a:r>
            <a:r>
              <a:rPr lang="es-PE" sz="2400" dirty="0" err="1"/>
              <a:t>Erstellen</a:t>
            </a:r>
            <a:r>
              <a:rPr lang="es-PE" sz="2400" dirty="0"/>
              <a:t> </a:t>
            </a:r>
            <a:r>
              <a:rPr lang="es-PE" sz="2400" dirty="0" err="1"/>
              <a:t>Sie</a:t>
            </a:r>
            <a:r>
              <a:rPr lang="es-PE" sz="2400" dirty="0"/>
              <a:t> </a:t>
            </a:r>
            <a:r>
              <a:rPr lang="es-PE" sz="2400" dirty="0" err="1"/>
              <a:t>Ihr</a:t>
            </a:r>
            <a:r>
              <a:rPr lang="es-PE" sz="2400" dirty="0"/>
              <a:t> </a:t>
            </a:r>
            <a:r>
              <a:rPr lang="es-PE" sz="2400" dirty="0" err="1"/>
              <a:t>Pfarreiprojekt</a:t>
            </a:r>
            <a:r>
              <a:rPr lang="es-PE" sz="2400" dirty="0"/>
              <a:t> in </a:t>
            </a:r>
            <a:r>
              <a:rPr lang="es-PE" sz="2400" dirty="0" err="1"/>
              <a:t>einem</a:t>
            </a:r>
            <a:r>
              <a:rPr lang="es-PE" sz="2400" dirty="0"/>
              <a:t> </a:t>
            </a:r>
            <a:r>
              <a:rPr lang="es-PE" sz="2400" dirty="0" err="1"/>
              <a:t>dieser</a:t>
            </a:r>
            <a:r>
              <a:rPr lang="es-PE" sz="2400" dirty="0"/>
              <a:t> 7 </a:t>
            </a:r>
            <a:r>
              <a:rPr lang="es-PE" sz="2400" dirty="0" err="1"/>
              <a:t>Gebiete</a:t>
            </a:r>
            <a:r>
              <a:rPr lang="es-PE" sz="2400" dirty="0"/>
              <a:t>!</a:t>
            </a:r>
          </a:p>
        </p:txBody>
      </p:sp>
      <p:sp>
        <p:nvSpPr>
          <p:cNvPr id="3" name="Marcador de contenido 2">
            <a:extLst>
              <a:ext uri="{FF2B5EF4-FFF2-40B4-BE49-F238E27FC236}">
                <a16:creationId xmlns:a16="http://schemas.microsoft.com/office/drawing/2014/main" id="{4F1EFCB6-D21F-47AD-8B6A-1F6BEE0A7046}"/>
              </a:ext>
            </a:extLst>
          </p:cNvPr>
          <p:cNvSpPr>
            <a:spLocks noGrp="1"/>
          </p:cNvSpPr>
          <p:nvPr>
            <p:ph sz="half" idx="1"/>
          </p:nvPr>
        </p:nvSpPr>
        <p:spPr/>
        <p:txBody>
          <a:bodyPr>
            <a:normAutofit fontScale="85000" lnSpcReduction="20000"/>
          </a:bodyPr>
          <a:lstStyle/>
          <a:p>
            <a:pPr marL="457200" indent="-457200">
              <a:buFont typeface="+mj-lt"/>
              <a:buAutoNum type="arabicParenR"/>
            </a:pPr>
            <a:r>
              <a:rPr lang="es-PE" dirty="0" err="1"/>
              <a:t>Betreuung</a:t>
            </a:r>
            <a:r>
              <a:rPr lang="es-PE" dirty="0"/>
              <a:t> der </a:t>
            </a:r>
            <a:r>
              <a:rPr lang="es-PE" dirty="0" err="1"/>
              <a:t>Kranken</a:t>
            </a:r>
            <a:r>
              <a:rPr lang="es-PE" dirty="0"/>
              <a:t>(</a:t>
            </a:r>
            <a:r>
              <a:rPr lang="es-PE" dirty="0" err="1"/>
              <a:t>zu</a:t>
            </a:r>
            <a:r>
              <a:rPr lang="es-PE" dirty="0"/>
              <a:t> </a:t>
            </a:r>
            <a:r>
              <a:rPr lang="es-PE" dirty="0" err="1"/>
              <a:t>Hause</a:t>
            </a:r>
            <a:r>
              <a:rPr lang="es-PE" dirty="0"/>
              <a:t> </a:t>
            </a:r>
            <a:r>
              <a:rPr lang="es-PE" dirty="0" err="1"/>
              <a:t>und</a:t>
            </a:r>
            <a:r>
              <a:rPr lang="es-PE" dirty="0"/>
              <a:t> in </a:t>
            </a:r>
            <a:r>
              <a:rPr lang="es-PE" dirty="0" err="1"/>
              <a:t>Quarantänezentren</a:t>
            </a:r>
            <a:r>
              <a:rPr lang="es-PE" dirty="0"/>
              <a:t> </a:t>
            </a:r>
            <a:r>
              <a:rPr lang="es-PE" dirty="0" err="1"/>
              <a:t>mit</a:t>
            </a:r>
            <a:r>
              <a:rPr lang="es-PE" dirty="0"/>
              <a:t> </a:t>
            </a:r>
            <a:r>
              <a:rPr lang="es-PE" dirty="0" err="1"/>
              <a:t>Sauerstoff</a:t>
            </a:r>
            <a:r>
              <a:rPr lang="es-PE" dirty="0"/>
              <a:t>)</a:t>
            </a:r>
          </a:p>
          <a:p>
            <a:pPr marL="457200" indent="-457200">
              <a:buFont typeface="+mj-lt"/>
              <a:buAutoNum type="arabicParenR"/>
            </a:pPr>
            <a:r>
              <a:rPr lang="es-PE" dirty="0" err="1"/>
              <a:t>Impfungen</a:t>
            </a:r>
            <a:r>
              <a:rPr lang="es-PE" dirty="0"/>
              <a:t> (</a:t>
            </a:r>
            <a:r>
              <a:rPr lang="es-PE" dirty="0" err="1"/>
              <a:t>Brigaden</a:t>
            </a:r>
            <a:r>
              <a:rPr lang="es-PE" dirty="0"/>
              <a:t>)</a:t>
            </a:r>
          </a:p>
          <a:p>
            <a:pPr marL="457200" indent="-457200">
              <a:buFont typeface="+mj-lt"/>
              <a:buAutoNum type="arabicParenR"/>
            </a:pPr>
            <a:r>
              <a:rPr lang="es-PE" dirty="0" err="1"/>
              <a:t>Ernährung</a:t>
            </a:r>
            <a:r>
              <a:rPr lang="es-PE" dirty="0"/>
              <a:t> I: die Armen </a:t>
            </a:r>
            <a:r>
              <a:rPr lang="es-PE" dirty="0" err="1"/>
              <a:t>und</a:t>
            </a:r>
            <a:r>
              <a:rPr lang="es-PE" dirty="0"/>
              <a:t> die </a:t>
            </a:r>
            <a:r>
              <a:rPr lang="es-PE" dirty="0" err="1"/>
              <a:t>Quarantäne</a:t>
            </a:r>
            <a:endParaRPr lang="es-PE" dirty="0"/>
          </a:p>
          <a:p>
            <a:pPr marL="457200" indent="-457200">
              <a:buFont typeface="+mj-lt"/>
              <a:buAutoNum type="arabicParenR"/>
            </a:pPr>
            <a:r>
              <a:rPr lang="es-PE" dirty="0" err="1"/>
              <a:t>Ernährung</a:t>
            </a:r>
            <a:r>
              <a:rPr lang="es-PE" dirty="0"/>
              <a:t> II: </a:t>
            </a:r>
            <a:r>
              <a:rPr lang="es-PE" dirty="0" err="1"/>
              <a:t>Erzeugermärkte</a:t>
            </a:r>
            <a:r>
              <a:rPr lang="es-PE" dirty="0"/>
              <a:t>, </a:t>
            </a:r>
            <a:r>
              <a:rPr lang="es-PE" dirty="0" err="1"/>
              <a:t>Biolandwirtschaft</a:t>
            </a:r>
            <a:endParaRPr lang="es-PE" dirty="0"/>
          </a:p>
          <a:p>
            <a:pPr marL="457200" indent="-457200">
              <a:buFont typeface="+mj-lt"/>
              <a:buAutoNum type="arabicParenR"/>
            </a:pPr>
            <a:r>
              <a:rPr lang="es-PE" dirty="0" err="1"/>
              <a:t>Überwachung</a:t>
            </a:r>
            <a:r>
              <a:rPr lang="es-PE" dirty="0"/>
              <a:t> (</a:t>
            </a:r>
            <a:r>
              <a:rPr lang="es-PE" dirty="0" err="1"/>
              <a:t>nein</a:t>
            </a:r>
            <a:r>
              <a:rPr lang="es-PE" dirty="0"/>
              <a:t> </a:t>
            </a:r>
            <a:r>
              <a:rPr lang="es-PE" dirty="0" err="1"/>
              <a:t>zu</a:t>
            </a:r>
            <a:r>
              <a:rPr lang="es-PE" dirty="0"/>
              <a:t> </a:t>
            </a:r>
            <a:r>
              <a:rPr lang="es-PE" dirty="0" err="1"/>
              <a:t>Korruption</a:t>
            </a:r>
            <a:r>
              <a:rPr lang="es-PE" dirty="0"/>
              <a:t>)</a:t>
            </a:r>
          </a:p>
          <a:p>
            <a:pPr marL="457200" indent="-457200">
              <a:buFont typeface="+mj-lt"/>
              <a:buAutoNum type="arabicParenR"/>
            </a:pPr>
            <a:r>
              <a:rPr lang="es-PE" dirty="0" err="1"/>
              <a:t>Kommunikation</a:t>
            </a:r>
            <a:r>
              <a:rPr lang="es-PE" dirty="0"/>
              <a:t>: </a:t>
            </a:r>
            <a:r>
              <a:rPr lang="es-PE" dirty="0" err="1"/>
              <a:t>Prävention</a:t>
            </a:r>
            <a:r>
              <a:rPr lang="es-PE" dirty="0"/>
              <a:t> </a:t>
            </a:r>
            <a:r>
              <a:rPr lang="es-PE" dirty="0" err="1"/>
              <a:t>und</a:t>
            </a:r>
            <a:r>
              <a:rPr lang="es-PE" dirty="0"/>
              <a:t> </a:t>
            </a:r>
            <a:r>
              <a:rPr lang="es-PE" dirty="0" err="1"/>
              <a:t>zuverlässige</a:t>
            </a:r>
            <a:r>
              <a:rPr lang="es-PE" dirty="0"/>
              <a:t> </a:t>
            </a:r>
            <a:r>
              <a:rPr lang="es-PE" dirty="0" err="1"/>
              <a:t>Informationen</a:t>
            </a:r>
            <a:endParaRPr lang="es-PE" dirty="0"/>
          </a:p>
          <a:p>
            <a:pPr marL="457200" indent="-457200">
              <a:buFont typeface="+mj-lt"/>
              <a:buAutoNum type="arabicParenR"/>
            </a:pPr>
            <a:r>
              <a:rPr lang="es-PE" dirty="0"/>
              <a:t>RPA </a:t>
            </a:r>
            <a:r>
              <a:rPr lang="es-PE" dirty="0" err="1"/>
              <a:t>auf</a:t>
            </a:r>
            <a:r>
              <a:rPr lang="es-PE" dirty="0"/>
              <a:t> </a:t>
            </a:r>
            <a:r>
              <a:rPr lang="es-PE" dirty="0" err="1"/>
              <a:t>Diözesanebene</a:t>
            </a:r>
            <a:r>
              <a:rPr lang="es-PE" dirty="0"/>
              <a:t> </a:t>
            </a:r>
            <a:r>
              <a:rPr lang="es-PE" dirty="0" err="1"/>
              <a:t>umsetzen</a:t>
            </a:r>
            <a:endParaRPr lang="es-PE" dirty="0"/>
          </a:p>
          <a:p>
            <a:pPr marL="457200" indent="-457200">
              <a:buFont typeface="+mj-lt"/>
              <a:buAutoNum type="arabicParenR"/>
            </a:pPr>
            <a:endParaRPr lang="es-PE" dirty="0"/>
          </a:p>
        </p:txBody>
      </p:sp>
      <p:pic>
        <p:nvPicPr>
          <p:cNvPr id="6" name="Marcador de contenido 5" descr="Un grupo de personas junto a una botella de vino&#10;&#10;Descripción generada automáticamente con confianza media">
            <a:extLst>
              <a:ext uri="{FF2B5EF4-FFF2-40B4-BE49-F238E27FC236}">
                <a16:creationId xmlns:a16="http://schemas.microsoft.com/office/drawing/2014/main" id="{1481CF17-B1C8-4206-B37E-FF1733763588}"/>
              </a:ext>
            </a:extLst>
          </p:cNvPr>
          <p:cNvPicPr>
            <a:picLocks noGrp="1" noChangeAspect="1"/>
          </p:cNvPicPr>
          <p:nvPr>
            <p:ph sz="half" idx="2"/>
          </p:nvPr>
        </p:nvPicPr>
        <p:blipFill>
          <a:blip r:embed="rId2"/>
          <a:stretch>
            <a:fillRect/>
          </a:stretch>
        </p:blipFill>
        <p:spPr>
          <a:xfrm>
            <a:off x="7445375" y="2017713"/>
            <a:ext cx="2581275" cy="3441700"/>
          </a:xfrm>
        </p:spPr>
      </p:pic>
    </p:spTree>
    <p:extLst>
      <p:ext uri="{BB962C8B-B14F-4D97-AF65-F5344CB8AC3E}">
        <p14:creationId xmlns:p14="http://schemas.microsoft.com/office/powerpoint/2010/main" val="2398211060"/>
      </p:ext>
    </p:extLst>
  </p:cSld>
  <p:clrMapOvr>
    <a:masterClrMapping/>
  </p:clrMapOvr>
</p:sld>
</file>

<file path=ppt/theme/theme1.xml><?xml version="1.0" encoding="utf-8"?>
<a:theme xmlns:a="http://schemas.openxmlformats.org/drawingml/2006/main" name="Galería">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TM10001114[[fn=Galería]]</Template>
  <TotalTime>14</TotalTime>
  <Words>369</Words>
  <Application>Microsoft Office PowerPoint</Application>
  <PresentationFormat>Panorámica</PresentationFormat>
  <Paragraphs>47</Paragraphs>
  <Slides>8</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vt:i4>
      </vt:variant>
    </vt:vector>
  </HeadingPairs>
  <TitlesOfParts>
    <vt:vector size="12" baseType="lpstr">
      <vt:lpstr>Arial</vt:lpstr>
      <vt:lpstr>Exo 2</vt:lpstr>
      <vt:lpstr>Gill Sans MT</vt:lpstr>
      <vt:lpstr>Galería</vt:lpstr>
      <vt:lpstr>Resucita Perú Ahora Perú auferstehe Jetzt</vt:lpstr>
      <vt:lpstr>I. Vorgeschichte:  Die  Verpflichtung der Partnerschaft Gegenüber Perú</vt:lpstr>
      <vt:lpstr>Resucita Perú Ahora ist eine pastorale Initiative der Bischofskonferenz</vt:lpstr>
      <vt:lpstr>RPA</vt:lpstr>
      <vt:lpstr>RPA organieisert sich in Komisionen</vt:lpstr>
      <vt:lpstr>Die Partnerschaft bringt RPA in die Pfarreien</vt:lpstr>
      <vt:lpstr>Eine Partnerschaft Zwischen  den  Verantwortlichen und der Zivilgesellschaft: Bündnisse schmieden</vt:lpstr>
      <vt:lpstr>Ideen für das Handeln: Erstellen Sie Ihr Pfarreiprojekt in einem dieser 7 Gebiete!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Resucita Perú Ahora</dc:title>
  <dc:creator>Reinhold Nann</dc:creator>
  <cp:lastModifiedBy>Reinhold Nann</cp:lastModifiedBy>
  <cp:revision>14</cp:revision>
  <dcterms:created xsi:type="dcterms:W3CDTF">2021-03-03T16:26:10Z</dcterms:created>
  <dcterms:modified xsi:type="dcterms:W3CDTF">2021-04-19T22:24:04Z</dcterms:modified>
</cp:coreProperties>
</file>