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2.jpeg" ContentType="image/jpeg"/>
  <Override PartName="/ppt/media/image9.png" ContentType="image/png"/>
  <Override PartName="/ppt/media/image11.jpeg" ContentType="image/jpeg"/>
  <Override PartName="/ppt/media/image8.png" ContentType="image/png"/>
  <Override PartName="/ppt/media/image14.jpeg" ContentType="image/jpeg"/>
  <Override PartName="/ppt/media/image7.png" ContentType="image/png"/>
  <Override PartName="/ppt/media/image1.jpeg" ContentType="image/jpeg"/>
  <Override PartName="/ppt/media/image22.jpeg" ContentType="image/jpeg"/>
  <Override PartName="/ppt/media/image6.wmf" ContentType="image/x-wmf"/>
  <Override PartName="/ppt/media/image19.jpeg" ContentType="image/jpeg"/>
  <Override PartName="/ppt/media/image10.jpeg" ContentType="image/jpeg"/>
  <Override PartName="/ppt/media/image29.jpeg" ContentType="image/jpeg"/>
  <Override PartName="/ppt/media/image5.jpeg" ContentType="image/jpeg"/>
  <Override PartName="/ppt/media/image26.jpeg" ContentType="image/jpeg"/>
  <Override PartName="/ppt/media/image28.jpeg" ContentType="image/jpeg"/>
  <Override PartName="/ppt/media/image27.jpeg" ContentType="image/jpeg"/>
  <Override PartName="/ppt/media/image24.jpeg" ContentType="image/jpeg"/>
  <Override PartName="/ppt/media/image23.jpeg" ContentType="image/jpeg"/>
  <Override PartName="/ppt/media/image18.jpeg" ContentType="image/jpeg"/>
  <Override PartName="/ppt/media/image21.jpeg" ContentType="image/jpeg"/>
  <Override PartName="/ppt/media/image16.jpeg" ContentType="image/jpeg"/>
  <Override PartName="/ppt/media/image20.jpeg" ContentType="image/jpeg"/>
  <Override PartName="/ppt/media/image17.jpeg" ContentType="image/jpeg"/>
  <Override PartName="/ppt/media/image15.jpeg" ContentType="image/jpeg"/>
  <Override PartName="/ppt/media/image3.wmf" ContentType="image/x-wmf"/>
  <Override PartName="/ppt/media/image13.jpeg" ContentType="image/jpeg"/>
  <Override PartName="/ppt/media/image4.jpeg" ContentType="image/jpeg"/>
  <Override PartName="/ppt/media/image2.png" ContentType="image/png"/>
  <Override PartName="/ppt/media/image25.jpeg" ContentType="image/jpeg"/>
  <Override PartName="/ppt/embeddings/oleObject1.bin" ContentType="application/vnd.openxmlformats-officedocument.oleObject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195A90-CE0C-465F-84B8-EBD1724600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4C1533-6EAB-4EC4-A867-30D6AD7FAE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D8640F-1E8D-42C7-A7CE-0A720690C9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463520" y="81288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9468000" y="81288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459040" y="357876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7463520" y="357876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9468000" y="357876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A82FE1-75E1-44A5-902E-7C66BB03A21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0CBE40-BC3D-44FC-9F81-AF4272289D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9FD6AC-8DF2-4801-B87C-9CDE53E09D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4473D4-F762-4D15-9A55-9FC42C30733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3CDD1D-D230-498F-8F34-9D1888A367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C67B9E-89A6-4CFD-AAAC-C6FC726111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43320" y="786240"/>
            <a:ext cx="3517200" cy="9706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086999-0072-4F54-987A-25297F7995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AB4963-86FF-477E-9528-4945BB5D5E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D78764-C16F-4F4E-A76E-56808442D70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4EC7FBB-DDC4-489C-A418-03342D23C3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FDAEAFA-62FD-447F-8C9A-C1FA386AFF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E9C5EC9-22D0-422D-A6C3-5A3630C015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D9CA3A-3094-43D1-B5E1-991D2DA49E4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7463520" y="81288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9468000" y="81288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5459040" y="357876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7463520" y="357876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9468000" y="357876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990F7A-FB03-4F1F-AB84-28C6C046463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5B08F50-DBBC-43D4-BFDC-F785CF67631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3BBBD4B-4F1B-43E1-8780-5B5C4A3A23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71D37FC-8534-4E0B-BA12-C4A75BB37C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C943617-8FBD-42AE-93AD-09440A5560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690CE6B-0325-43F2-90B3-7034F14043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135AB9-BB8B-467A-AA3A-ADA9509760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43320" y="786240"/>
            <a:ext cx="3517200" cy="9706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F6457E5-A9ED-4A27-B97D-FCD9011D985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1CA8339-7EA8-4060-AEC8-63A515A57D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8A6B209-98B3-4F05-AACC-DA2DB28FA3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DE0EC3B-81A7-4992-8061-3350FE5FA8E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10D8214-32F5-4EC8-8CF7-3AC6AA3A07E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DBC4B71-433B-4CF2-B222-03CA2FB85EA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463520" y="81288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9468000" y="81288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5459040" y="357876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7463520" y="357876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9468000" y="3578760"/>
            <a:ext cx="19087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00B61D7-2A51-4BFA-818B-DA9624A95E9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6044EE-8E36-42D1-B7BA-D495AEC5D57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12BB06-135C-4311-A98E-10139C9D30D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43320" y="786240"/>
            <a:ext cx="3517200" cy="9706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4DD3C4-2278-47D2-BF22-537FF6003F7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CC7076-D224-4D17-97CF-3373431ADF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FE6FE9-9656-43D4-BC07-EC6243FC79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2B99EA-4195-4316-98D3-A091750B021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Straight Connector 9"/>
          <p:cNvSpPr/>
          <p:nvPr/>
        </p:nvSpPr>
        <p:spPr>
          <a:xfrm>
            <a:off x="1193400" y="1897200"/>
            <a:ext cx="9966960" cy="360"/>
          </a:xfrm>
          <a:prstGeom prst="line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9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8000" spc="-52" strike="noStrike">
                <a:solidFill>
                  <a:srgbClr val="262626"/>
                </a:solidFill>
                <a:latin typeface="Arial Nova Light"/>
              </a:rPr>
              <a:t>Click to edit Master title style</a:t>
            </a:r>
            <a:endParaRPr b="0" lang="de-DE" sz="80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4" name="Straight Connector 8"/>
          <p:cNvSpPr/>
          <p:nvPr/>
        </p:nvSpPr>
        <p:spPr>
          <a:xfrm>
            <a:off x="1207440" y="4474440"/>
            <a:ext cx="9875520" cy="360"/>
          </a:xfrm>
          <a:prstGeom prst="line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b="0" lang="en-US" sz="800" spc="-1" strike="noStrike">
                <a:solidFill>
                  <a:srgbClr val="ffffff"/>
                </a:solidFill>
                <a:latin typeface="Arial Nova"/>
              </a:defRPr>
            </a:lvl1pPr>
          </a:lstStyle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 Nova"/>
              </a:rPr>
              <a:t>&lt;Datum/Uhrzeit&gt;</a:t>
            </a:r>
            <a:endParaRPr b="0" lang="de-DE" sz="800" spc="-1" strike="noStrike"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0" lang="de-DE" sz="1400" spc="-1" strike="noStrike">
                <a:latin typeface="Calibri"/>
              </a:defRPr>
            </a:lvl1pPr>
          </a:lstStyle>
          <a:p>
            <a:pPr algn="ctr"/>
            <a:r>
              <a:rPr b="0" lang="de-DE" sz="1400" spc="-1" strike="noStrike">
                <a:latin typeface="Calibri"/>
              </a:rPr>
              <a:t>&lt;Fußzeile&gt;</a:t>
            </a:r>
            <a:endParaRPr b="0" lang="de-DE" sz="1400" spc="-1" strike="noStrike"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0" lang="en-US" sz="800" spc="-1" strike="noStrike">
                <a:solidFill>
                  <a:srgbClr val="ffffff"/>
                </a:solidFill>
                <a:latin typeface="Arial Nova"/>
              </a:defRPr>
            </a:lvl1pPr>
          </a:lstStyle>
          <a:p>
            <a:pPr>
              <a:lnSpc>
                <a:spcPct val="100000"/>
              </a:lnSpc>
            </a:pPr>
            <a:fld id="{D5BF0386-B041-43ED-94AC-B615C8787617}" type="slidenum">
              <a:rPr b="0" lang="en-US" sz="800" spc="-1" strike="noStrike">
                <a:solidFill>
                  <a:srgbClr val="ffffff"/>
                </a:solidFill>
                <a:latin typeface="Arial Nova"/>
              </a:rPr>
              <a:t>&lt;Foliennummer&gt;</a:t>
            </a:fld>
            <a:endParaRPr b="0" lang="de-DE" sz="800" spc="-1" strike="noStrike"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404040"/>
                </a:solidFill>
                <a:latin typeface="Arial Nova"/>
              </a:rPr>
              <a:t>Format des Gliederungstextes durch Klicken bearbeiten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200" spc="-1" strike="noStrike">
                <a:solidFill>
                  <a:srgbClr val="404040"/>
                </a:solidFill>
                <a:latin typeface="Arial Nova"/>
              </a:rPr>
              <a:t>Zweite Gliederungsebene</a:t>
            </a:r>
            <a:endParaRPr b="0" lang="de-DE" sz="1200" spc="-1" strike="noStrike">
              <a:solidFill>
                <a:srgbClr val="404040"/>
              </a:solidFill>
              <a:latin typeface="Arial Nov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200" spc="-1" strike="noStrike">
                <a:solidFill>
                  <a:srgbClr val="404040"/>
                </a:solidFill>
                <a:latin typeface="Arial Nova"/>
              </a:rPr>
              <a:t>Dritte Gliederungsebene</a:t>
            </a:r>
            <a:endParaRPr b="0" lang="de-DE" sz="1200" spc="-1" strike="noStrike">
              <a:solidFill>
                <a:srgbClr val="404040"/>
              </a:solidFill>
              <a:latin typeface="Arial Nov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200" spc="-1" strike="noStrike">
                <a:solidFill>
                  <a:srgbClr val="404040"/>
                </a:solidFill>
                <a:latin typeface="Arial Nova"/>
              </a:rPr>
              <a:t>Vierte Gliederungsebene</a:t>
            </a:r>
            <a:endParaRPr b="0" lang="de-DE" sz="1200" spc="-1" strike="noStrike">
              <a:solidFill>
                <a:srgbClr val="404040"/>
              </a:solidFill>
              <a:latin typeface="Arial Nov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404040"/>
                </a:solidFill>
                <a:latin typeface="Arial Nova"/>
              </a:rPr>
              <a:t>Fünfte Gliederungsebene</a:t>
            </a:r>
            <a:endParaRPr b="0" lang="de-DE" sz="2000" spc="-1" strike="noStrike">
              <a:solidFill>
                <a:srgbClr val="404040"/>
              </a:solidFill>
              <a:latin typeface="Arial Nov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404040"/>
                </a:solidFill>
                <a:latin typeface="Arial Nova"/>
              </a:rPr>
              <a:t>Sechste Gliederungsebene</a:t>
            </a:r>
            <a:endParaRPr b="0" lang="de-DE" sz="2000" spc="-1" strike="noStrike">
              <a:solidFill>
                <a:srgbClr val="404040"/>
              </a:solidFill>
              <a:latin typeface="Arial Nov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404040"/>
                </a:solidFill>
                <a:latin typeface="Arial Nova"/>
              </a:rPr>
              <a:t>Siebte Gliederungsebene</a:t>
            </a:r>
            <a:endParaRPr b="0" lang="de-DE" sz="2000" spc="-1" strike="noStrike">
              <a:solidFill>
                <a:srgbClr val="404040"/>
              </a:solidFill>
              <a:latin typeface="Arial Nov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Straight Connector 9"/>
          <p:cNvSpPr/>
          <p:nvPr/>
        </p:nvSpPr>
        <p:spPr>
          <a:xfrm>
            <a:off x="1193400" y="1897200"/>
            <a:ext cx="9966960" cy="360"/>
          </a:xfrm>
          <a:prstGeom prst="line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4200" spc="-52" strike="noStrike">
                <a:solidFill>
                  <a:srgbClr val="404040"/>
                </a:solidFill>
                <a:latin typeface="Arial Nova Light"/>
              </a:rPr>
              <a:t>Click to edit Master title style</a:t>
            </a:r>
            <a:endParaRPr b="0" lang="de-DE" sz="42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097280" y="2108160"/>
            <a:ext cx="10058040" cy="3760560"/>
          </a:xfrm>
          <a:prstGeom prst="rect">
            <a:avLst/>
          </a:prstGeom>
        </p:spPr>
        <p:txBody>
          <a:bodyPr lIns="0" rIns="0">
            <a:noAutofit/>
          </a:bodyPr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0" lang="en-US" sz="1800" spc="-1" strike="noStrike">
                <a:solidFill>
                  <a:srgbClr val="404040"/>
                </a:solidFill>
                <a:latin typeface="Arial Nova"/>
              </a:rPr>
              <a:t>Click to edit Master text styles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lvl="1" marL="384120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latin typeface="Arial Nova"/>
              </a:rPr>
              <a:t>Second level</a:t>
            </a:r>
            <a:endParaRPr b="0" lang="de-DE" sz="1600" spc="-1" strike="noStrike">
              <a:solidFill>
                <a:srgbClr val="404040"/>
              </a:solidFill>
              <a:latin typeface="Arial Nova"/>
            </a:endParaRPr>
          </a:p>
          <a:p>
            <a:pPr lvl="2" marL="567000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en-US" sz="1200" spc="-1" strike="noStrike">
                <a:solidFill>
                  <a:srgbClr val="404040"/>
                </a:solidFill>
                <a:latin typeface="Arial Nova"/>
              </a:rPr>
              <a:t>Third level</a:t>
            </a:r>
            <a:endParaRPr b="0" lang="de-DE" sz="1200" spc="-1" strike="noStrike">
              <a:solidFill>
                <a:srgbClr val="404040"/>
              </a:solidFill>
              <a:latin typeface="Arial Nova"/>
            </a:endParaRPr>
          </a:p>
          <a:p>
            <a:pPr lvl="3" marL="749880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en-US" sz="1200" spc="-1" strike="noStrike">
                <a:solidFill>
                  <a:srgbClr val="404040"/>
                </a:solidFill>
                <a:latin typeface="Arial Nova"/>
              </a:rPr>
              <a:t>Fourth level</a:t>
            </a:r>
            <a:endParaRPr b="0" lang="de-DE" sz="1200" spc="-1" strike="noStrike">
              <a:solidFill>
                <a:srgbClr val="404040"/>
              </a:solidFill>
              <a:latin typeface="Arial Nova"/>
            </a:endParaRPr>
          </a:p>
          <a:p>
            <a:pPr lvl="4" marL="932760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en-US" sz="1200" spc="-1" strike="noStrike">
                <a:solidFill>
                  <a:srgbClr val="404040"/>
                </a:solidFill>
                <a:latin typeface="Arial Nova"/>
              </a:rPr>
              <a:t>Fifth level</a:t>
            </a:r>
            <a:endParaRPr b="0" lang="de-DE" sz="12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4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b="0" lang="en-US" sz="800" spc="-1" strike="noStrike">
                <a:solidFill>
                  <a:srgbClr val="ffffff"/>
                </a:solidFill>
                <a:latin typeface="Arial Nova"/>
              </a:defRPr>
            </a:lvl1pPr>
          </a:lstStyle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 Nova"/>
              </a:rPr>
              <a:t>&lt;Datum/Uhrzeit&gt;</a:t>
            </a:r>
            <a:endParaRPr b="0" lang="de-DE" sz="800" spc="-1" strike="noStrike">
              <a:latin typeface="Calibri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5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0" lang="de-DE" sz="1400" spc="-1" strike="noStrike">
                <a:latin typeface="Calibri"/>
              </a:defRPr>
            </a:lvl1pPr>
          </a:lstStyle>
          <a:p>
            <a:pPr algn="ctr"/>
            <a:r>
              <a:rPr b="0" lang="de-DE" sz="1400" spc="-1" strike="noStrike">
                <a:latin typeface="Calibri"/>
              </a:rPr>
              <a:t>&lt;Fußzeile&gt;</a:t>
            </a:r>
            <a:endParaRPr b="0" lang="de-DE" sz="1400" spc="-1" strike="noStrike">
              <a:latin typeface="Calibri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6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0" lang="en-US" sz="800" spc="-1" strike="noStrike">
                <a:solidFill>
                  <a:srgbClr val="ffffff"/>
                </a:solidFill>
                <a:latin typeface="Arial Nova"/>
              </a:defRPr>
            </a:lvl1pPr>
          </a:lstStyle>
          <a:p>
            <a:pPr>
              <a:lnSpc>
                <a:spcPct val="100000"/>
              </a:lnSpc>
            </a:pPr>
            <a:fld id="{07073A1D-2BFC-4D2D-8F47-4D64C0665E1F}" type="slidenum">
              <a:rPr b="0" lang="en-US" sz="800" spc="-1" strike="noStrike">
                <a:solidFill>
                  <a:srgbClr val="ffffff"/>
                </a:solidFill>
                <a:latin typeface="Arial Nova"/>
              </a:rPr>
              <a:t>&lt;Foliennummer&gt;</a:t>
            </a:fld>
            <a:endParaRPr b="0" lang="de-DE" sz="8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 hidden="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Straight Connector 9"/>
          <p:cNvSpPr/>
          <p:nvPr/>
        </p:nvSpPr>
        <p:spPr>
          <a:xfrm>
            <a:off x="1193400" y="1897200"/>
            <a:ext cx="9966960" cy="360"/>
          </a:xfrm>
          <a:prstGeom prst="line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Rectangle 7"/>
          <p:cNvSpPr/>
          <p:nvPr/>
        </p:nvSpPr>
        <p:spPr>
          <a:xfrm>
            <a:off x="0" y="0"/>
            <a:ext cx="4654080" cy="68576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3600" spc="-52" strike="noStrike">
                <a:solidFill>
                  <a:srgbClr val="ffffff"/>
                </a:solidFill>
                <a:latin typeface="Arial Nova Light"/>
              </a:rPr>
              <a:t>Click to edit Master title style</a:t>
            </a:r>
            <a:endParaRPr b="0" lang="de-DE" sz="36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rIns="0">
            <a:noAutofit/>
          </a:bodyPr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0" lang="en-US" sz="1800" spc="-1" strike="noStrike">
                <a:solidFill>
                  <a:srgbClr val="404040"/>
                </a:solidFill>
                <a:latin typeface="Arial Nova"/>
              </a:rPr>
              <a:t>Click to edit Master text styles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lvl="1" marL="384120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latin typeface="Arial Nova"/>
              </a:rPr>
              <a:t>Second level</a:t>
            </a:r>
            <a:endParaRPr b="0" lang="de-DE" sz="1600" spc="-1" strike="noStrike">
              <a:solidFill>
                <a:srgbClr val="404040"/>
              </a:solidFill>
              <a:latin typeface="Arial Nova"/>
            </a:endParaRPr>
          </a:p>
          <a:p>
            <a:pPr lvl="2" marL="567000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en-US" sz="1200" spc="-1" strike="noStrike">
                <a:solidFill>
                  <a:srgbClr val="404040"/>
                </a:solidFill>
                <a:latin typeface="Arial Nova"/>
              </a:rPr>
              <a:t>Third level</a:t>
            </a:r>
            <a:endParaRPr b="0" lang="de-DE" sz="1200" spc="-1" strike="noStrike">
              <a:solidFill>
                <a:srgbClr val="404040"/>
              </a:solidFill>
              <a:latin typeface="Arial Nova"/>
            </a:endParaRPr>
          </a:p>
          <a:p>
            <a:pPr lvl="3" marL="749880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en-US" sz="1200" spc="-1" strike="noStrike">
                <a:solidFill>
                  <a:srgbClr val="404040"/>
                </a:solidFill>
                <a:latin typeface="Arial Nova"/>
              </a:rPr>
              <a:t>Fourth level</a:t>
            </a:r>
            <a:endParaRPr b="0" lang="de-DE" sz="1200" spc="-1" strike="noStrike">
              <a:solidFill>
                <a:srgbClr val="404040"/>
              </a:solidFill>
              <a:latin typeface="Arial Nova"/>
            </a:endParaRPr>
          </a:p>
          <a:p>
            <a:pPr lvl="4" marL="932760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en-US" sz="1200" spc="-1" strike="noStrike">
                <a:solidFill>
                  <a:srgbClr val="404040"/>
                </a:solidFill>
                <a:latin typeface="Arial Nova"/>
              </a:rPr>
              <a:t>Fifth level</a:t>
            </a:r>
            <a:endParaRPr b="0" lang="de-DE" sz="12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43320" y="3043080"/>
            <a:ext cx="3517200" cy="306432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 Nova"/>
              </a:rPr>
              <a:t>Click to edit Master text styles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 idx="7"/>
          </p:nvPr>
        </p:nvSpPr>
        <p:spPr>
          <a:xfrm>
            <a:off x="643320" y="6446520"/>
            <a:ext cx="351720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0" lang="en-US" sz="800" spc="-1" strike="noStrike">
                <a:solidFill>
                  <a:srgbClr val="ffffff"/>
                </a:solidFill>
                <a:latin typeface="Arial Nova"/>
              </a:defRPr>
            </a:lvl1pPr>
          </a:lstStyle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 Nova"/>
              </a:rPr>
              <a:t>&lt;Datum/Uhrzeit&gt;</a:t>
            </a:r>
            <a:endParaRPr b="0" lang="de-DE" sz="800" spc="-1" strike="noStrike">
              <a:latin typeface="Calibri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 idx="8"/>
          </p:nvPr>
        </p:nvSpPr>
        <p:spPr>
          <a:xfrm>
            <a:off x="5459040" y="6446520"/>
            <a:ext cx="533376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0" lang="de-DE" sz="1400" spc="-1" strike="noStrike">
                <a:latin typeface="Calibri"/>
              </a:defRPr>
            </a:lvl1pPr>
          </a:lstStyle>
          <a:p>
            <a:pPr algn="ctr"/>
            <a:r>
              <a:rPr b="0" lang="de-DE" sz="1400" spc="-1" strike="noStrike">
                <a:latin typeface="Calibri"/>
              </a:rPr>
              <a:t>&lt;Fußzeile&gt;</a:t>
            </a:r>
            <a:endParaRPr b="0" lang="de-DE" sz="1400" spc="-1" strike="noStrike">
              <a:latin typeface="Calibri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sldNum" idx="9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0" lang="en-US" sz="800" spc="-1" strike="noStrike">
                <a:solidFill>
                  <a:srgbClr val="1c2831"/>
                </a:solidFill>
                <a:latin typeface="Arial Nova"/>
              </a:defRPr>
            </a:lvl1pPr>
          </a:lstStyle>
          <a:p>
            <a:pPr>
              <a:lnSpc>
                <a:spcPct val="100000"/>
              </a:lnSpc>
            </a:pPr>
            <a:fld id="{B432E5A0-4EF5-4E14-A6C7-5C44422A4F72}" type="slidenum">
              <a:rPr b="0" lang="en-US" sz="800" spc="-1" strike="noStrike">
                <a:solidFill>
                  <a:srgbClr val="1c2831"/>
                </a:solidFill>
                <a:latin typeface="Arial Nova"/>
              </a:rPr>
              <a:t>&lt;Foliennummer&gt;</a:t>
            </a:fld>
            <a:endParaRPr b="0" lang="de-DE" sz="8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wmf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5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Titel 1"/>
          <p:cNvSpPr txBox="1"/>
          <p:nvPr/>
        </p:nvSpPr>
        <p:spPr>
          <a:xfrm>
            <a:off x="5221080" y="965160"/>
            <a:ext cx="5998680" cy="492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de-DE" sz="6000" spc="-52" strike="noStrike">
                <a:solidFill>
                  <a:srgbClr val="1c2831"/>
                </a:solidFill>
                <a:latin typeface="Arial Nova Light"/>
              </a:rPr>
              <a:t>Reforma de los Lineamientos de la Partnerschaft</a:t>
            </a:r>
            <a:endParaRPr b="0" lang="de-DE" sz="60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35" name="Rectangle 17"/>
          <p:cNvSpPr/>
          <p:nvPr/>
        </p:nvSpPr>
        <p:spPr>
          <a:xfrm>
            <a:off x="0" y="0"/>
            <a:ext cx="4584240" cy="68576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Untertitel 2"/>
          <p:cNvSpPr txBox="1"/>
          <p:nvPr/>
        </p:nvSpPr>
        <p:spPr>
          <a:xfrm>
            <a:off x="823320" y="588240"/>
            <a:ext cx="3439440" cy="5009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endParaRPr b="0" lang="de-DE" sz="2400" spc="-1" strike="noStrike">
              <a:latin typeface="Calibri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endParaRPr b="0" lang="de-DE" sz="2400" spc="-1" strike="noStrike">
              <a:latin typeface="Calibri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endParaRPr b="0" lang="de-DE" sz="2400" spc="-1" strike="noStrike">
              <a:latin typeface="Calibri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endParaRPr b="0" lang="de-DE" sz="2400" spc="-1" strike="noStrike">
              <a:latin typeface="Calibri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endParaRPr b="0" lang="de-DE" sz="2400" spc="-1" strike="noStrike">
              <a:latin typeface="Calibri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de-DE" sz="2400" spc="199" strike="noStrike" cap="all">
                <a:solidFill>
                  <a:srgbClr val="ffffff"/>
                </a:solidFill>
                <a:latin typeface="Arial Nova"/>
              </a:rPr>
              <a:t>ENCUENTRO DIOCESANO Partnerschaft</a:t>
            </a:r>
            <a:endParaRPr b="0" lang="de-DE" sz="2400" spc="-1" strike="noStrike">
              <a:latin typeface="Calibri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de-DE" sz="2400" spc="199" strike="noStrike" cap="all">
                <a:solidFill>
                  <a:srgbClr val="ffffff"/>
                </a:solidFill>
                <a:latin typeface="Arial Nova"/>
              </a:rPr>
              <a:t>Freiburg </a:t>
            </a:r>
            <a:endParaRPr b="0" lang="de-DE" sz="2400" spc="-1" strike="noStrike">
              <a:latin typeface="Calibri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de-DE" sz="2400" spc="199" strike="noStrike" cap="all">
                <a:solidFill>
                  <a:srgbClr val="ffffff"/>
                </a:solidFill>
                <a:latin typeface="Arial Nova"/>
              </a:rPr>
              <a:t>17.09.2022</a:t>
            </a:r>
            <a:endParaRPr b="0" lang="de-DE" sz="2400" spc="-1" strike="noStrike">
              <a:latin typeface="Calibri"/>
            </a:endParaRPr>
          </a:p>
        </p:txBody>
      </p:sp>
      <p:pic>
        <p:nvPicPr>
          <p:cNvPr id="137" name="Inhaltsplatzhalter 23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1251000" y="588240"/>
            <a:ext cx="2272680" cy="234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el 1"/>
          <p:cNvSpPr txBox="1"/>
          <p:nvPr/>
        </p:nvSpPr>
        <p:spPr>
          <a:xfrm>
            <a:off x="643320" y="786240"/>
            <a:ext cx="3517200" cy="2093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2400" spc="-52" strike="noStrike">
                <a:solidFill>
                  <a:srgbClr val="ffffff"/>
                </a:solidFill>
                <a:latin typeface="Arial Nova Light"/>
              </a:rPr>
              <a:t>Reform der  Leitlinien der Partnerschaft</a:t>
            </a:r>
            <a:endParaRPr b="0" lang="de-DE" sz="24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80" name="Inhaltsplatzhalter 2"/>
          <p:cNvSpPr txBox="1"/>
          <p:nvPr/>
        </p:nvSpPr>
        <p:spPr>
          <a:xfrm>
            <a:off x="5487480" y="128880"/>
            <a:ext cx="5928120" cy="652932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 fontScale="81000"/>
          </a:bodyPr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1800" spc="-1" strike="noStrike">
                <a:solidFill>
                  <a:srgbClr val="404040"/>
                </a:solidFill>
                <a:latin typeface="Arial Nova"/>
              </a:rPr>
              <a:t>Competencia Solidaridad I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1800" spc="-1" strike="noStrike">
                <a:solidFill>
                  <a:srgbClr val="404040"/>
                </a:solidFill>
                <a:latin typeface="Arial Nova"/>
              </a:rPr>
              <a:t>Estilo de vida samaritano (FT)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r>
              <a:rPr b="1" lang="es-PE" sz="1800" spc="-1" strike="noStrike">
                <a:solidFill>
                  <a:srgbClr val="404040"/>
                </a:solidFill>
                <a:latin typeface="Arial Nova"/>
              </a:rPr>
              <a:t>"Enfrentamos cada día la opción de ser buenos samaritanos o indiferentes viajantes que pasan de largo. Y si extendemos la mirada a la totalidad de nuestra historia y a lo ancho y largo del mundo, todos somos o hemos sido como estos personajes: todos tenemos algo de herido, algo de salteador, algo de los que pasan de largo y algo del buen samaritano.”  FT 69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1800" spc="-1" strike="noStrike">
                <a:solidFill>
                  <a:srgbClr val="404040"/>
                </a:solidFill>
                <a:latin typeface="Arial Nova"/>
              </a:rPr>
              <a:t>amor  político (FT)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r>
              <a:rPr b="1" lang="es-PE" sz="1800" spc="-1" strike="noStrike">
                <a:solidFill>
                  <a:srgbClr val="404040"/>
                </a:solidFill>
                <a:latin typeface="Arial Nova"/>
              </a:rPr>
              <a:t>“</a:t>
            </a:r>
            <a:r>
              <a:rPr b="1" lang="es-PE" sz="1800" spc="-1" strike="noStrike">
                <a:solidFill>
                  <a:srgbClr val="404040"/>
                </a:solidFill>
                <a:latin typeface="Arial Nova"/>
              </a:rPr>
              <a:t>Es caridad acompañar a una persona que sufre, y también es caridad todo lo que se realiza, aun sin tener contacto directo con esa persona, para modificar las condiciones sociales que provocan su sufrimiento. Si alguien ayuda a un anciano a cruzar un río, y eso es exquisita caridad, el político le construye un puente, y eso también es caridad. Si alguien ayuda a otro con comida, el político le crea una fuente de trabajo, y ejercita un modo altísimo de la caridad que ennoblece su acción política.“ FT 169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81" name="Textplatzhalter 3"/>
          <p:cNvSpPr txBox="1"/>
          <p:nvPr/>
        </p:nvSpPr>
        <p:spPr>
          <a:xfrm>
            <a:off x="643320" y="3043080"/>
            <a:ext cx="3517200" cy="3064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pic>
        <p:nvPicPr>
          <p:cNvPr id="182" name="Inhaltsplatzhalter 23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1742400" y="786240"/>
            <a:ext cx="1130760" cy="116640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2" descr=""/>
          <p:cNvPicPr/>
          <p:nvPr/>
        </p:nvPicPr>
        <p:blipFill>
          <a:blip r:embed="rId2"/>
          <a:stretch/>
        </p:blipFill>
        <p:spPr>
          <a:xfrm>
            <a:off x="643320" y="3133800"/>
            <a:ext cx="3594960" cy="313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el 1"/>
          <p:cNvSpPr txBox="1"/>
          <p:nvPr/>
        </p:nvSpPr>
        <p:spPr>
          <a:xfrm>
            <a:off x="643320" y="786240"/>
            <a:ext cx="3517200" cy="2093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2800" spc="-52" strike="noStrike">
                <a:solidFill>
                  <a:srgbClr val="ffffff"/>
                </a:solidFill>
                <a:latin typeface="Arial Nova Light"/>
              </a:rPr>
              <a:t>Reform der  Leitlinien der Partnerschaft</a:t>
            </a:r>
            <a:endParaRPr b="0" lang="de-DE" sz="2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85" name="Inhaltsplatzhalter 2"/>
          <p:cNvSpPr txBox="1"/>
          <p:nvPr/>
        </p:nvSpPr>
        <p:spPr>
          <a:xfrm>
            <a:off x="5459040" y="193320"/>
            <a:ext cx="5928120" cy="64134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Competencia Solidaridad II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Pacto de las Catacumbas 2.0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r>
              <a:rPr b="0" lang="es-PE" sz="2200" spc="-1" strike="noStrike">
                <a:solidFill>
                  <a:srgbClr val="404040"/>
                </a:solidFill>
                <a:latin typeface="Arial Nova"/>
              </a:rPr>
              <a:t>Ante la amenaza extrema del calentamiento global y la explotación de los recursos naturales, nos comprometemos, en nuestros territorios y países y con nuestro estilo de vida, a sostener la selva amazónica. De ella provienen los dones de la abundancia de agua para gran parte de Sudamérica, la contribución al ciclo del carbono y la regulación del clima global, la incalculable biodiversidad y la rica diversidad social para la humanidad y toda la tierra.</a:t>
            </a:r>
            <a:endParaRPr b="0" lang="de-DE" sz="2200" spc="-1" strike="noStrike">
              <a:solidFill>
                <a:srgbClr val="404040"/>
              </a:solidFill>
              <a:latin typeface="Arial Nova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86" name="Textplatzhalter 3"/>
          <p:cNvSpPr txBox="1"/>
          <p:nvPr/>
        </p:nvSpPr>
        <p:spPr>
          <a:xfrm>
            <a:off x="643320" y="3043080"/>
            <a:ext cx="3517200" cy="3064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pic>
        <p:nvPicPr>
          <p:cNvPr id="187" name="Inhaltsplatzhalter 23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1742400" y="786240"/>
            <a:ext cx="1130760" cy="116640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2" descr=""/>
          <p:cNvPicPr/>
          <p:nvPr/>
        </p:nvPicPr>
        <p:blipFill>
          <a:blip r:embed="rId2"/>
          <a:stretch/>
        </p:blipFill>
        <p:spPr>
          <a:xfrm>
            <a:off x="643320" y="3133800"/>
            <a:ext cx="3594960" cy="313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el 1"/>
          <p:cNvSpPr txBox="1"/>
          <p:nvPr/>
        </p:nvSpPr>
        <p:spPr>
          <a:xfrm>
            <a:off x="643320" y="786240"/>
            <a:ext cx="3517200" cy="2093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2400" spc="-52" strike="noStrike">
                <a:solidFill>
                  <a:srgbClr val="ffffff"/>
                </a:solidFill>
                <a:latin typeface="Arial Nova Light"/>
              </a:rPr>
              <a:t>Reform </a:t>
            </a:r>
            <a:r>
              <a:rPr b="0" lang="en-US" sz="2800" spc="-52" strike="noStrike">
                <a:solidFill>
                  <a:srgbClr val="ffffff"/>
                </a:solidFill>
                <a:latin typeface="Arial Nova Light"/>
              </a:rPr>
              <a:t>der</a:t>
            </a:r>
            <a:r>
              <a:rPr b="0" lang="en-US" sz="2400" spc="-52" strike="noStrike">
                <a:solidFill>
                  <a:srgbClr val="ffffff"/>
                </a:solidFill>
                <a:latin typeface="Arial Nova Light"/>
              </a:rPr>
              <a:t>  Leitlinien der Partnerschaft</a:t>
            </a:r>
            <a:endParaRPr b="0" lang="de-DE" sz="24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90" name="Inhaltsplatzhalter 2"/>
          <p:cNvSpPr txBox="1"/>
          <p:nvPr/>
        </p:nvSpPr>
        <p:spPr>
          <a:xfrm>
            <a:off x="5459040" y="257400"/>
            <a:ext cx="5928120" cy="632304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 fontScale="92000"/>
          </a:bodyPr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es-PE" sz="2400" spc="-1" strike="noStrike">
                <a:solidFill>
                  <a:srgbClr val="000000"/>
                </a:solidFill>
                <a:latin typeface="Arial Nova"/>
              </a:rPr>
              <a:t>Pacto de las Catacumbas 2.0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es-PE" sz="1800" spc="-1" strike="noStrike">
                <a:solidFill>
                  <a:srgbClr val="404040"/>
                </a:solidFill>
                <a:latin typeface="Arial Nova"/>
              </a:rPr>
              <a:t>"</a:t>
            </a: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Estamos con los perseguidos por su acción profética de denuncia y reparación de las injusticias, su compromiso con la defensa de la tierra y los derechos de los más pequeños, su acogida y apoyo a los migrantes y refugiados. Cultivamos verdaderas amistades con los pobres, visitamos a las personas más sencillas y a los enfermos, ejercemos un ministerio y un servicio de escucha, de consuelo y de apoyo que aportan ánimo y renovación de la esperanza."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91" name="Textplatzhalter 3"/>
          <p:cNvSpPr txBox="1"/>
          <p:nvPr/>
        </p:nvSpPr>
        <p:spPr>
          <a:xfrm>
            <a:off x="643320" y="3043080"/>
            <a:ext cx="3517200" cy="3064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pic>
        <p:nvPicPr>
          <p:cNvPr id="192" name="Inhaltsplatzhalter 23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1742400" y="786240"/>
            <a:ext cx="1130760" cy="116640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2" descr=""/>
          <p:cNvPicPr/>
          <p:nvPr/>
        </p:nvPicPr>
        <p:blipFill>
          <a:blip r:embed="rId2"/>
          <a:stretch/>
        </p:blipFill>
        <p:spPr>
          <a:xfrm>
            <a:off x="643320" y="3133800"/>
            <a:ext cx="3594960" cy="313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el 1"/>
          <p:cNvSpPr txBox="1"/>
          <p:nvPr/>
        </p:nvSpPr>
        <p:spPr>
          <a:xfrm>
            <a:off x="643320" y="786240"/>
            <a:ext cx="3517200" cy="2093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2800" spc="-52" strike="noStrike">
                <a:solidFill>
                  <a:srgbClr val="ffffff"/>
                </a:solidFill>
                <a:latin typeface="Arial Nova Light"/>
              </a:rPr>
              <a:t>Reform der  Leitlinien der Partnerschaft</a:t>
            </a:r>
            <a:endParaRPr b="0" lang="de-DE" sz="2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95" name="Inhaltsplatzhalter 2"/>
          <p:cNvSpPr txBox="1"/>
          <p:nvPr/>
        </p:nvSpPr>
        <p:spPr>
          <a:xfrm>
            <a:off x="5459040" y="812880"/>
            <a:ext cx="59281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 fontScale="97000"/>
          </a:bodyPr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Organización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Formación de estructuras organizativas a nivel parroquial-regional y diocesano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Transparencia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Reuniones presenciales y digitales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96" name="Textplatzhalter 3"/>
          <p:cNvSpPr txBox="1"/>
          <p:nvPr/>
        </p:nvSpPr>
        <p:spPr>
          <a:xfrm>
            <a:off x="-1977120" y="6207120"/>
            <a:ext cx="974880" cy="935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pic>
        <p:nvPicPr>
          <p:cNvPr id="197" name="Inhaltsplatzhalter 23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1742400" y="786240"/>
            <a:ext cx="1130760" cy="116640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2" descr="Agile Organisation - Anwendungsgebiete &amp; Gegenüberstellung -"/>
          <p:cNvPicPr/>
          <p:nvPr/>
        </p:nvPicPr>
        <p:blipFill>
          <a:blip r:embed="rId2"/>
          <a:stretch/>
        </p:blipFill>
        <p:spPr>
          <a:xfrm>
            <a:off x="704520" y="3095640"/>
            <a:ext cx="3390480" cy="339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el 1"/>
          <p:cNvSpPr txBox="1"/>
          <p:nvPr/>
        </p:nvSpPr>
        <p:spPr>
          <a:xfrm>
            <a:off x="643320" y="786240"/>
            <a:ext cx="3517200" cy="2093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2800" spc="-52" strike="noStrike">
                <a:solidFill>
                  <a:srgbClr val="ffffff"/>
                </a:solidFill>
                <a:latin typeface="Arial Nova Light"/>
              </a:rPr>
              <a:t>Reform der  Leitlinien der Partnerschaft</a:t>
            </a:r>
            <a:endParaRPr b="0" lang="de-DE" sz="2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200" name="Inhaltsplatzhalter 2"/>
          <p:cNvSpPr txBox="1"/>
          <p:nvPr/>
        </p:nvSpPr>
        <p:spPr>
          <a:xfrm>
            <a:off x="5459040" y="244800"/>
            <a:ext cx="5928120" cy="641808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 fontScale="79000"/>
          </a:bodyPr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Recursos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Reunión anual de la Partnerschaft diocesana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reuniones regionales (1-2 veces al año)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sistema de representación-participación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personas de contacto                                 a nivel parroquial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nivel regional (coordinación y contacto con el nivel diocesano)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nivel diocesano (Comisión Perú: coordinación con el nivel regional y el Consejo Nacional)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Agentes de capacitación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r>
              <a:rPr b="1" lang="es-PE" sz="2400" spc="-1" strike="noStrike">
                <a:solidFill>
                  <a:srgbClr val="404040"/>
                </a:solidFill>
                <a:latin typeface="Arial Nova"/>
              </a:rPr>
              <a:t>Personas encargadas de la iglesia Universal a nivel regional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201" name="Textplatzhalter 3"/>
          <p:cNvSpPr txBox="1"/>
          <p:nvPr/>
        </p:nvSpPr>
        <p:spPr>
          <a:xfrm>
            <a:off x="-2279520" y="4586040"/>
            <a:ext cx="2033280" cy="2076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pic>
        <p:nvPicPr>
          <p:cNvPr id="202" name="Inhaltsplatzhalter 23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1742400" y="786240"/>
            <a:ext cx="1130760" cy="116640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2" descr="Nichts ist unendlich - die Kunst Ressourcen zu managen | MDR.DE"/>
          <p:cNvPicPr/>
          <p:nvPr/>
        </p:nvPicPr>
        <p:blipFill>
          <a:blip r:embed="rId2"/>
          <a:stretch/>
        </p:blipFill>
        <p:spPr>
          <a:xfrm>
            <a:off x="429840" y="3429000"/>
            <a:ext cx="3718080" cy="267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el 1"/>
          <p:cNvSpPr txBox="1"/>
          <p:nvPr/>
        </p:nvSpPr>
        <p:spPr>
          <a:xfrm>
            <a:off x="1024560" y="0"/>
            <a:ext cx="3517200" cy="2093760"/>
          </a:xfrm>
          <a:prstGeom prst="rect">
            <a:avLst/>
          </a:prstGeom>
          <a:solidFill>
            <a:srgbClr val="262626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US" sz="2400" spc="-52" strike="noStrike">
                <a:solidFill>
                  <a:srgbClr val="ffffff"/>
                </a:solidFill>
                <a:latin typeface="Arial Nova Light"/>
              </a:rPr>
              <a:t>Reform der  Leitlinien der Partnerschaft</a:t>
            </a:r>
            <a:endParaRPr b="0" lang="de-DE" sz="24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205" name="Inhaltsplatzhalter 2"/>
          <p:cNvSpPr txBox="1"/>
          <p:nvPr/>
        </p:nvSpPr>
        <p:spPr>
          <a:xfrm>
            <a:off x="4877640" y="2094120"/>
            <a:ext cx="7122240" cy="575172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/>
          </a:bodyPr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es-PE" sz="3200" spc="-1" strike="noStrike">
                <a:solidFill>
                  <a:srgbClr val="000000"/>
                </a:solidFill>
                <a:latin typeface="Arial Nova Light"/>
                <a:ea typeface="Calibri"/>
              </a:rPr>
              <a:t>El cardenal peruano Pedro Barreto quiere:</a:t>
            </a:r>
            <a:endParaRPr b="0" lang="de-DE" sz="3200" spc="-1" strike="noStrike">
              <a:solidFill>
                <a:srgbClr val="404040"/>
              </a:solidFill>
              <a:latin typeface="Arial Nova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endParaRPr b="0" lang="de-DE" sz="3200" spc="-1" strike="noStrike">
              <a:solidFill>
                <a:srgbClr val="404040"/>
              </a:solidFill>
              <a:latin typeface="Arial Nova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es-PE" sz="3200" spc="-1" strike="noStrike">
                <a:solidFill>
                  <a:srgbClr val="000000"/>
                </a:solidFill>
                <a:latin typeface="Arial Nova Light"/>
                <a:ea typeface="Calibri"/>
              </a:rPr>
              <a:t>"una laudatización de la sociedad y una amazonización de la Iglesia".</a:t>
            </a:r>
            <a:endParaRPr b="0" lang="de-DE" sz="32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206" name="Textplatzhalter 1"/>
          <p:cNvSpPr txBox="1"/>
          <p:nvPr/>
        </p:nvSpPr>
        <p:spPr>
          <a:xfrm>
            <a:off x="527400" y="1896840"/>
            <a:ext cx="4014360" cy="3064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0" lang="es-PE" sz="2800" spc="-1" strike="noStrike">
                <a:solidFill>
                  <a:srgbClr val="ffffff"/>
                </a:solidFill>
                <a:latin typeface="Arial Nova"/>
              </a:rPr>
              <a:t>Visión de una nueva iglesia y una nueva sociedad</a:t>
            </a:r>
            <a:endParaRPr b="0" lang="de-DE" sz="2800" spc="-1" strike="noStrike">
              <a:solidFill>
                <a:srgbClr val="404040"/>
              </a:solidFill>
              <a:latin typeface="Arial Nova"/>
            </a:endParaRPr>
          </a:p>
        </p:txBody>
      </p:sp>
      <p:pic>
        <p:nvPicPr>
          <p:cNvPr id="207" name="Picture 3" descr="Satellitenansicht der Erde"/>
          <p:cNvPicPr/>
          <p:nvPr/>
        </p:nvPicPr>
        <p:blipFill>
          <a:blip r:embed="rId1"/>
          <a:srcRect l="7341" t="0" r="10013" b="0"/>
          <a:stretch/>
        </p:blipFill>
        <p:spPr>
          <a:xfrm>
            <a:off x="33840" y="558000"/>
            <a:ext cx="1122840" cy="9777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2" descr=""/>
          <p:cNvPicPr/>
          <p:nvPr/>
        </p:nvPicPr>
        <p:blipFill>
          <a:blip r:embed="rId2"/>
          <a:stretch/>
        </p:blipFill>
        <p:spPr>
          <a:xfrm>
            <a:off x="191880" y="3742560"/>
            <a:ext cx="4437000" cy="2364480"/>
          </a:xfrm>
          <a:prstGeom prst="rect">
            <a:avLst/>
          </a:prstGeom>
          <a:ln w="0">
            <a:noFill/>
          </a:ln>
        </p:spPr>
      </p:pic>
      <p:pic>
        <p:nvPicPr>
          <p:cNvPr id="209" name="Inhaltsplatzhalter 23" descr="Ein Bild, das Text, ClipArt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33840" y="547560"/>
            <a:ext cx="1130760" cy="116640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2" descr="Cardenal Pedro Barreto, presidente de la Repam"/>
          <p:cNvPicPr/>
          <p:nvPr/>
        </p:nvPicPr>
        <p:blipFill>
          <a:blip r:embed="rId4"/>
          <a:stretch/>
        </p:blipFill>
        <p:spPr>
          <a:xfrm>
            <a:off x="6943320" y="242640"/>
            <a:ext cx="4871520" cy="177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nhaltsplatzhalter 2"/>
          <p:cNvSpPr txBox="1"/>
          <p:nvPr/>
        </p:nvSpPr>
        <p:spPr>
          <a:xfrm>
            <a:off x="1097280" y="1390680"/>
            <a:ext cx="10058040" cy="447804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/>
          </a:bodyPr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0" lang="es-PE" sz="2400" spc="-1" strike="noStrike">
                <a:solidFill>
                  <a:srgbClr val="404040"/>
                </a:solidFill>
                <a:latin typeface="Arial Nova"/>
              </a:rPr>
              <a:t>Antecedentes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0" lang="es-PE" sz="2400" spc="-1" strike="noStrike">
                <a:solidFill>
                  <a:srgbClr val="404040"/>
                </a:solidFill>
                <a:latin typeface="Arial Nova"/>
              </a:rPr>
              <a:t>En los 20 años transcurridos desde la creación de los lineamientos de Partnerschaft, muchas cosas han cambiado en nuestro mundo y también en la iglesia. También la Partnerschaft debe reconocer los "signos de los tiempos" y comprometerse con ellos para tener un nuevo futuro. La pregunta central es: ¿Hacia dónde nos dirigimos como iglesia y como Comunidad Global de naciones? ¿Qué queremos? ¿Qué pueden aportar la Iglesia y la Partnerschaft a un futuro para todos?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39" name="Titel 1"/>
          <p:cNvSpPr txBox="1"/>
          <p:nvPr/>
        </p:nvSpPr>
        <p:spPr>
          <a:xfrm>
            <a:off x="1619280" y="287280"/>
            <a:ext cx="9535680" cy="7012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US" sz="3600" spc="-52" strike="noStrike">
                <a:solidFill>
                  <a:srgbClr val="ffffff"/>
                </a:solidFill>
                <a:latin typeface="Arial Nova Light"/>
              </a:rPr>
              <a:t>Reforma de  Lineamientos de Partnerschaft</a:t>
            </a:r>
            <a:endParaRPr b="0" lang="de-DE" sz="3600" spc="-1" strike="noStrike">
              <a:solidFill>
                <a:srgbClr val="000000"/>
              </a:solidFill>
              <a:latin typeface="Arial Nova"/>
            </a:endParaRPr>
          </a:p>
        </p:txBody>
      </p:sp>
      <p:pic>
        <p:nvPicPr>
          <p:cNvPr id="140" name="Grafik 4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412200" y="287280"/>
            <a:ext cx="1039320" cy="90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feld 15"/>
          <p:cNvSpPr/>
          <p:nvPr/>
        </p:nvSpPr>
        <p:spPr>
          <a:xfrm>
            <a:off x="1390320" y="2028960"/>
            <a:ext cx="8862480" cy="77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algn="ctr">
              <a:lnSpc>
                <a:spcPct val="80000"/>
              </a:lnSpc>
            </a:pPr>
            <a:r>
              <a:rPr b="1" lang="de-DE" sz="2800" spc="-1" strike="noStrike">
                <a:solidFill>
                  <a:srgbClr val="5f5f5f"/>
                </a:solidFill>
                <a:latin typeface="Arial Nova"/>
                <a:ea typeface="ＭＳ Ｐゴシック"/>
              </a:rPr>
              <a:t>Lineamientos hasta ahora de nuestra Partnerschaft</a:t>
            </a:r>
            <a:endParaRPr b="0" lang="de-DE" sz="2800" spc="-1" strike="noStrike">
              <a:latin typeface="Calibri"/>
            </a:endParaRPr>
          </a:p>
        </p:txBody>
      </p:sp>
      <p:sp>
        <p:nvSpPr>
          <p:cNvPr id="142" name="Titel 1"/>
          <p:cNvSpPr/>
          <p:nvPr/>
        </p:nvSpPr>
        <p:spPr>
          <a:xfrm>
            <a:off x="412200" y="355320"/>
            <a:ext cx="11432880" cy="11664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1" lang="en-US" sz="3500" spc="-52" strike="noStrike">
                <a:solidFill>
                  <a:srgbClr val="ffffff"/>
                </a:solidFill>
                <a:latin typeface="Arial Nova Light"/>
              </a:rPr>
              <a:t>	</a:t>
            </a:r>
            <a:r>
              <a:rPr b="1" lang="en-US" sz="3500" spc="-52" strike="noStrike">
                <a:solidFill>
                  <a:srgbClr val="ffffff"/>
                </a:solidFill>
                <a:latin typeface="Arial Nova Light"/>
              </a:rPr>
              <a:t>	</a:t>
            </a:r>
            <a:endParaRPr b="0" lang="de-DE" sz="3500" spc="-1" strike="noStrike">
              <a:latin typeface="Calibri"/>
            </a:endParaRPr>
          </a:p>
        </p:txBody>
      </p:sp>
      <p:sp>
        <p:nvSpPr>
          <p:cNvPr id="143" name="Textfeld 21"/>
          <p:cNvSpPr/>
          <p:nvPr/>
        </p:nvSpPr>
        <p:spPr>
          <a:xfrm>
            <a:off x="1406160" y="646560"/>
            <a:ext cx="106110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3200" spc="-1" strike="noStrike">
                <a:solidFill>
                  <a:srgbClr val="ffffff"/>
                </a:solidFill>
                <a:latin typeface="Arial Nova"/>
              </a:rPr>
              <a:t>                 </a:t>
            </a:r>
            <a:r>
              <a:rPr b="0" lang="en-US" sz="3200" spc="-1" strike="noStrike">
                <a:solidFill>
                  <a:srgbClr val="ffffff"/>
                </a:solidFill>
                <a:latin typeface="Arial Nova"/>
              </a:rPr>
              <a:t>Reforma de  Lineamientos de Partnerschaft</a:t>
            </a:r>
            <a:endParaRPr b="0" lang="de-DE" sz="3200" spc="-1" strike="noStrike">
              <a:latin typeface="Calibri"/>
            </a:endParaRPr>
          </a:p>
        </p:txBody>
      </p:sp>
      <p:graphicFrame>
        <p:nvGraphicFramePr>
          <p:cNvPr id="144" name="Objekt 11"/>
          <p:cNvGraphicFramePr/>
          <p:nvPr/>
        </p:nvGraphicFramePr>
        <p:xfrm>
          <a:off x="5140080" y="2681640"/>
          <a:ext cx="6705000" cy="3529800"/>
        </p:xfrm>
        <a:graphic>
          <a:graphicData uri="http://schemas.openxmlformats.org/presentationml/2006/ole">
            <p:oleObj progId="FoxitReader.Document" r:id="rId1" spid="">
              <p:embed/>
              <p:pic>
                <p:nvPicPr>
                  <p:cNvPr id="145" name="Objekt 1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40080" y="2681640"/>
                    <a:ext cx="6705000" cy="35298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6" name="Textfeld 5"/>
          <p:cNvSpPr/>
          <p:nvPr/>
        </p:nvSpPr>
        <p:spPr>
          <a:xfrm>
            <a:off x="1221840" y="3412440"/>
            <a:ext cx="3390840" cy="20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de-DE" sz="2800" spc="-1" strike="noStrike">
                <a:solidFill>
                  <a:srgbClr val="000000"/>
                </a:solidFill>
                <a:latin typeface="Arial Nova"/>
                <a:ea typeface="ＭＳ Ｐゴシック"/>
              </a:rPr>
              <a:t>comunicacion espiritualidad  solidaridad</a:t>
            </a:r>
            <a:endParaRPr b="0" lang="de-DE" sz="2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i="1" lang="de-DE" sz="2800" spc="-1" strike="noStrike">
                <a:solidFill>
                  <a:srgbClr val="000000"/>
                </a:solidFill>
                <a:latin typeface="Arial Nova"/>
                <a:ea typeface="ＭＳ Ｐゴシック"/>
              </a:rPr>
              <a:t>(organizacion)</a:t>
            </a:r>
            <a:endParaRPr b="0" lang="de-DE" sz="2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Calibri"/>
            </a:endParaRPr>
          </a:p>
        </p:txBody>
      </p:sp>
      <p:pic>
        <p:nvPicPr>
          <p:cNvPr id="147" name="Inhaltsplatzhalter 23" descr="Ein Bild, das Text, ClipArt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138960" y="5120640"/>
            <a:ext cx="1130760" cy="1166400"/>
          </a:xfrm>
          <a:prstGeom prst="rect">
            <a:avLst/>
          </a:prstGeom>
          <a:ln w="0">
            <a:noFill/>
          </a:ln>
        </p:spPr>
      </p:pic>
      <p:pic>
        <p:nvPicPr>
          <p:cNvPr id="148" name="Inhaltsplatzhalter 23" descr="Ein Bild, das Text, ClipArt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444600" y="375840"/>
            <a:ext cx="1130760" cy="108756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5"/>
          <a:stretch/>
        </p:blipFill>
        <p:spPr>
          <a:xfrm>
            <a:off x="5130720" y="2679840"/>
            <a:ext cx="6692760" cy="351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nhaltsplatzhalter 2"/>
          <p:cNvSpPr txBox="1"/>
          <p:nvPr/>
        </p:nvSpPr>
        <p:spPr>
          <a:xfrm>
            <a:off x="1097280" y="1456920"/>
            <a:ext cx="10058040" cy="44118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 fontScale="92000"/>
          </a:bodyPr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de-DE" sz="1800" spc="-1" strike="noStrike">
                <a:solidFill>
                  <a:srgbClr val="404040"/>
                </a:solidFill>
                <a:latin typeface="Arial Nova"/>
              </a:rPr>
              <a:t>Inspiraciones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"Los gozos y las esperanzas, las tristezas y las angustias de los hombres de nuestro tiempo, sobre todo de los pobres y de cuantos sufren, son a la vez gozos y esperanzas, tristezas y angustias de los discípulos de Cristo. Nada hay verdaderamente humano que no encuentre eco en su corazón.".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Vat. II Gaudium et Spes 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"En el Concilio quedó claro que la Iglesia es una comunidad global de aprendizaje, y este proceso de aprendizaje continúa hasta hoy día. La espiritualidad y la solidaridad no sólo fueron  ideas fundamentales del Concilio, sino que siguen siendo  orientación y  línea de acción de la Iglesia en la actualidad.." 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Arzobispo Dr. Ludwig Schick (Bamberg), Presidente de la Comisión para la Iglesia Universal de la Conferencia Episcopal Alemana.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51" name="Titel 1"/>
          <p:cNvSpPr txBox="1"/>
          <p:nvPr/>
        </p:nvSpPr>
        <p:spPr>
          <a:xfrm>
            <a:off x="1096920" y="287280"/>
            <a:ext cx="10058040" cy="9057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US" sz="3600" spc="-52" strike="noStrike">
                <a:solidFill>
                  <a:srgbClr val="ffffff"/>
                </a:solidFill>
                <a:latin typeface="Arial Nova Light"/>
              </a:rPr>
              <a:t>Reforma de  Lineamientos de Partnerschaft</a:t>
            </a:r>
            <a:endParaRPr b="0" lang="de-DE" sz="3600" spc="-1" strike="noStrike">
              <a:solidFill>
                <a:srgbClr val="000000"/>
              </a:solidFill>
              <a:latin typeface="Arial Nova"/>
            </a:endParaRPr>
          </a:p>
        </p:txBody>
      </p:sp>
      <p:pic>
        <p:nvPicPr>
          <p:cNvPr id="152" name="Grafik 4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383400" y="287280"/>
            <a:ext cx="1039320" cy="90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el 1"/>
          <p:cNvSpPr/>
          <p:nvPr/>
        </p:nvSpPr>
        <p:spPr>
          <a:xfrm>
            <a:off x="412200" y="355320"/>
            <a:ext cx="11432880" cy="63612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US" sz="3600" spc="-52" strike="noStrike">
                <a:solidFill>
                  <a:srgbClr val="ffffff"/>
                </a:solidFill>
                <a:latin typeface="Arial Nova Light"/>
              </a:rPr>
              <a:t>Reforma de  Lineamientos de Partnerschaft</a:t>
            </a:r>
            <a:endParaRPr b="0" lang="de-DE" sz="3600" spc="-1" strike="noStrike">
              <a:latin typeface="Calibri"/>
            </a:endParaRPr>
          </a:p>
        </p:txBody>
      </p:sp>
      <p:pic>
        <p:nvPicPr>
          <p:cNvPr id="154" name="Grafik 2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743760" y="355320"/>
            <a:ext cx="730080" cy="636120"/>
          </a:xfrm>
          <a:prstGeom prst="rect">
            <a:avLst/>
          </a:prstGeom>
          <a:ln w="0">
            <a:noFill/>
          </a:ln>
        </p:spPr>
      </p:pic>
      <p:grpSp>
        <p:nvGrpSpPr>
          <p:cNvPr id="155" name="Textfeld 15"/>
          <p:cNvGrpSpPr/>
          <p:nvPr/>
        </p:nvGrpSpPr>
        <p:grpSpPr>
          <a:xfrm>
            <a:off x="1697400" y="1914120"/>
            <a:ext cx="8862480" cy="4588200"/>
            <a:chOff x="1697400" y="1914120"/>
            <a:chExt cx="8862480" cy="4588200"/>
          </a:xfrm>
        </p:grpSpPr>
        <p:sp>
          <p:nvSpPr>
            <p:cNvPr id="156" name=""/>
            <p:cNvSpPr/>
            <p:nvPr/>
          </p:nvSpPr>
          <p:spPr>
            <a:xfrm>
              <a:off x="1697400" y="1914120"/>
              <a:ext cx="8862480" cy="4588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"/>
            <p:cNvSpPr/>
            <p:nvPr/>
          </p:nvSpPr>
          <p:spPr>
            <a:xfrm>
              <a:off x="1697400" y="1914120"/>
              <a:ext cx="8862480" cy="12042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214920" rIns="156240" tIns="214920" bIns="215280" anchor="ctr">
              <a:noAutofit/>
            </a:bodyPr>
            <a:p>
              <a:pPr>
                <a:lnSpc>
                  <a:spcPct val="90000"/>
                </a:lnSpc>
                <a:spcAft>
                  <a:spcPts val="1434"/>
                </a:spcAft>
              </a:pPr>
              <a:r>
                <a:rPr b="0" lang="en-US" sz="4100" spc="-1" strike="noStrike">
                  <a:solidFill>
                    <a:srgbClr val="ffffff"/>
                  </a:solidFill>
                  <a:latin typeface="Arial Nova"/>
                </a:rPr>
                <a:t>Un Nuevo concepto global</a:t>
              </a:r>
              <a:endParaRPr b="0" lang="de-DE" sz="4100" spc="-1" strike="noStrike">
                <a:latin typeface="Calibri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1697400" y="3276720"/>
              <a:ext cx="8862480" cy="9831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204120" rIns="156240" tIns="204120" bIns="204480" anchor="ctr">
              <a:noAutofit/>
            </a:bodyPr>
            <a:p>
              <a:pPr>
                <a:lnSpc>
                  <a:spcPct val="90000"/>
                </a:lnSpc>
                <a:spcAft>
                  <a:spcPts val="1434"/>
                </a:spcAft>
              </a:pPr>
              <a:r>
                <a:rPr b="0" lang="en-US" sz="4100" spc="-1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Arial Nova"/>
                </a:rPr>
                <a:t>objetivos</a:t>
              </a:r>
              <a:endParaRPr b="0" lang="de-DE" sz="4100" spc="-1" strike="noStrike">
                <a:latin typeface="Calibri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1697400" y="4377960"/>
              <a:ext cx="8862480" cy="9831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204120" rIns="156240" tIns="204120" bIns="204480" anchor="ctr">
              <a:noAutofit/>
            </a:bodyPr>
            <a:p>
              <a:pPr>
                <a:lnSpc>
                  <a:spcPct val="90000"/>
                </a:lnSpc>
                <a:spcAft>
                  <a:spcPts val="1434"/>
                </a:spcAft>
              </a:pPr>
              <a:r>
                <a:rPr b="0" lang="en-US" sz="4100" spc="-1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Arial Nova"/>
                </a:rPr>
                <a:t>competencias</a:t>
              </a:r>
              <a:endParaRPr b="0" lang="de-DE" sz="4100" spc="-1" strike="noStrike">
                <a:latin typeface="Calibri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1697400" y="5479560"/>
              <a:ext cx="8862480" cy="9831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204120" rIns="156240" tIns="204120" bIns="204480" anchor="ctr">
              <a:noAutofit/>
            </a:bodyPr>
            <a:p>
              <a:pPr>
                <a:lnSpc>
                  <a:spcPct val="90000"/>
                </a:lnSpc>
                <a:spcAft>
                  <a:spcPts val="1434"/>
                </a:spcAft>
              </a:pPr>
              <a:r>
                <a:rPr b="0" lang="en-US" sz="4100" spc="-1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Arial Nova"/>
                </a:rPr>
                <a:t>recursos/estructuras</a:t>
              </a:r>
              <a:endParaRPr b="0" lang="de-DE" sz="4100" spc="-1" strike="noStrike"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nhaltsplatzhalter 2"/>
          <p:cNvSpPr txBox="1"/>
          <p:nvPr/>
        </p:nvSpPr>
        <p:spPr>
          <a:xfrm>
            <a:off x="15840" y="1405080"/>
            <a:ext cx="11325960" cy="386424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/>
          </a:bodyPr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400" spc="-1" strike="noStrike">
                <a:solidFill>
                  <a:srgbClr val="000000"/>
                </a:solidFill>
                <a:latin typeface="Tahoma"/>
                <a:ea typeface="SimSun"/>
              </a:rPr>
              <a:t>Objetivos (retos)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343080" indent="-342720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  <a:buClr>
                <a:srgbClr val="c34db7"/>
              </a:buClr>
              <a:buFont typeface="Wingdings" charset="2"/>
              <a:buChar char=""/>
              <a:tabLst>
                <a:tab algn="l" pos="457200"/>
              </a:tabLst>
            </a:pPr>
            <a:r>
              <a:rPr b="1" lang="es-PE" sz="2400" spc="-1" strike="noStrike">
                <a:solidFill>
                  <a:srgbClr val="000000"/>
                </a:solidFill>
                <a:latin typeface="Tahoma"/>
                <a:ea typeface="SimSun"/>
              </a:rPr>
              <a:t>iglesia sinodal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343080" indent="-342720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  <a:buClr>
                <a:srgbClr val="c34db7"/>
              </a:buClr>
              <a:buFont typeface="Wingdings" charset="2"/>
              <a:buChar char=""/>
              <a:tabLst>
                <a:tab algn="l" pos="457200"/>
              </a:tabLst>
            </a:pPr>
            <a:r>
              <a:rPr b="1" lang="es-PE" sz="2400" spc="-1" strike="noStrike">
                <a:solidFill>
                  <a:srgbClr val="000000"/>
                </a:solidFill>
                <a:latin typeface="Tahoma"/>
                <a:ea typeface="SimSun"/>
              </a:rPr>
              <a:t>iglesia solidaria con rostro samaritano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343080" indent="-342720">
              <a:spcBef>
                <a:spcPts val="1199"/>
              </a:spcBef>
              <a:spcAft>
                <a:spcPts val="601"/>
              </a:spcAft>
              <a:buClr>
                <a:srgbClr val="c34db7"/>
              </a:buClr>
              <a:buFont typeface="Wingdings" charset="2"/>
              <a:buChar char=""/>
              <a:tabLst>
                <a:tab algn="l" pos="457200"/>
              </a:tabLst>
            </a:pPr>
            <a:r>
              <a:rPr b="1" lang="es-PE" sz="2400" spc="-1" strike="noStrike">
                <a:solidFill>
                  <a:srgbClr val="000000"/>
                </a:solidFill>
                <a:latin typeface="Tahoma"/>
                <a:ea typeface="SimSun"/>
              </a:rPr>
              <a:t>Iglesia</a:t>
            </a:r>
            <a:r>
              <a:rPr b="0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 </a:t>
            </a:r>
            <a:r>
              <a:rPr b="1" lang="es-PE" sz="2400" spc="-1" strike="noStrike">
                <a:solidFill>
                  <a:srgbClr val="000000"/>
                </a:solidFill>
                <a:latin typeface="Tahoma"/>
                <a:ea typeface="SimSun"/>
              </a:rPr>
              <a:t>como</a:t>
            </a:r>
            <a:r>
              <a:rPr b="1" lang="es-PE" sz="2400" spc="-1" strike="noStrike">
                <a:solidFill>
                  <a:srgbClr val="000000"/>
                </a:solidFill>
                <a:latin typeface="Tahoma"/>
                <a:ea typeface="SimSun"/>
              </a:rPr>
              <a:t> comunidad global de aprendizaje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343080" indent="-342720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  <a:buClr>
                <a:srgbClr val="c34db7"/>
              </a:buClr>
              <a:buFont typeface="Wingdings" charset="2"/>
              <a:buChar char=""/>
              <a:tabLst>
                <a:tab algn="l" pos="457200"/>
              </a:tabLst>
            </a:pPr>
            <a:r>
              <a:rPr b="1" lang="es-PE" sz="2400" spc="-1" strike="noStrike">
                <a:solidFill>
                  <a:srgbClr val="000000"/>
                </a:solidFill>
                <a:latin typeface="Tahoma"/>
                <a:ea typeface="SimSun"/>
              </a:rPr>
              <a:t>cuidado de la casa común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marL="343080" indent="-342720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  <a:buClr>
                <a:srgbClr val="c34db7"/>
              </a:buClr>
              <a:buFont typeface="Wingdings" charset="2"/>
              <a:buChar char=""/>
              <a:tabLst>
                <a:tab algn="l" pos="457200"/>
              </a:tabLst>
            </a:pPr>
            <a:r>
              <a:rPr b="1" lang="es-PE" sz="2400" spc="-1" strike="noStrike">
                <a:solidFill>
                  <a:srgbClr val="000000"/>
                </a:solidFill>
                <a:latin typeface="Tahoma"/>
                <a:ea typeface="SimSun"/>
              </a:rPr>
              <a:t>opción para los jóvenes</a:t>
            </a:r>
            <a:endParaRPr b="0" lang="de-DE" sz="24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457200"/>
              </a:tabLst>
            </a:pP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62" name="Titel 1"/>
          <p:cNvSpPr txBox="1"/>
          <p:nvPr/>
        </p:nvSpPr>
        <p:spPr>
          <a:xfrm>
            <a:off x="1776240" y="287280"/>
            <a:ext cx="8383320" cy="76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anchor="ctr">
            <a:normAutofit fontScale="82000"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US" sz="3600" spc="-52" strike="noStrike">
                <a:solidFill>
                  <a:srgbClr val="ffffff"/>
                </a:solidFill>
                <a:latin typeface="Arial Nova Light"/>
              </a:rPr>
              <a:t>Reforma de  Lineamientos de Partnerschaft</a:t>
            </a:r>
            <a:endParaRPr b="0" lang="de-DE" sz="3600" spc="-1" strike="noStrike">
              <a:solidFill>
                <a:srgbClr val="000000"/>
              </a:solidFill>
              <a:latin typeface="Arial Nova"/>
            </a:endParaRPr>
          </a:p>
        </p:txBody>
      </p:sp>
      <p:pic>
        <p:nvPicPr>
          <p:cNvPr id="163" name="Grafik 4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412200" y="287280"/>
            <a:ext cx="1039320" cy="90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 txBox="1"/>
          <p:nvPr/>
        </p:nvSpPr>
        <p:spPr>
          <a:xfrm>
            <a:off x="643320" y="786240"/>
            <a:ext cx="3517200" cy="2093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2800" spc="-52" strike="noStrike">
                <a:solidFill>
                  <a:srgbClr val="ffffff"/>
                </a:solidFill>
                <a:latin typeface="Arial Nova Light"/>
              </a:rPr>
              <a:t>Reform der  Leitlinien der Partnerschaft</a:t>
            </a:r>
            <a:endParaRPr b="0" lang="de-DE" sz="2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65" name="Inhaltsplatzhalter 2"/>
          <p:cNvSpPr txBox="1"/>
          <p:nvPr/>
        </p:nvSpPr>
        <p:spPr>
          <a:xfrm>
            <a:off x="5459040" y="812880"/>
            <a:ext cx="59281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 fontScale="87000"/>
          </a:bodyPr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000" spc="-1" strike="noStrike">
                <a:solidFill>
                  <a:srgbClr val="404040"/>
                </a:solidFill>
                <a:latin typeface="Arial Nova"/>
              </a:rPr>
              <a:t>Competencia: Comunicación</a:t>
            </a:r>
            <a:endParaRPr b="0" lang="de-DE" sz="20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r>
              <a:rPr b="1" lang="es-PE" sz="2000" spc="-1" strike="noStrike">
                <a:solidFill>
                  <a:srgbClr val="404040"/>
                </a:solidFill>
                <a:latin typeface="Arial Nova"/>
              </a:rPr>
              <a:t>(Compartir) la fe y la vida</a:t>
            </a:r>
            <a:endParaRPr b="0" lang="de-DE" sz="20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000" spc="-1" strike="noStrike">
                <a:solidFill>
                  <a:srgbClr val="404040"/>
                </a:solidFill>
                <a:latin typeface="Arial Nova"/>
              </a:rPr>
              <a:t>Sensibilidad al pensamiento postcolonial</a:t>
            </a:r>
            <a:endParaRPr b="0" lang="de-DE" sz="20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1" lang="es-PE" sz="2000" spc="-1" strike="noStrike">
                <a:solidFill>
                  <a:srgbClr val="404040"/>
                </a:solidFill>
                <a:latin typeface="Arial Nova"/>
              </a:rPr>
              <a:t>No se trata de querer ayudar y dar algo a los pobres de la propia abundancia inclinándose hacia ellos de esta manera. (...) En Friburgo tenemos que preguntarnos de forma autocrítica: ¿En qué nos apoyamos realmente en la comunidad de nuestros hermanas y hermanos de Perú? (...) Sólo entonces encontramos en el otro, en el compañero, al sujeto del que podemos aprender para nuestra vida, nuestra comprensión de la fe y nuestro ser iglesia."     José Sayer</a:t>
            </a:r>
            <a:endParaRPr b="0" lang="de-DE" sz="2000" spc="-1" strike="noStrike">
              <a:solidFill>
                <a:srgbClr val="404040"/>
              </a:solidFill>
              <a:latin typeface="Arial Nova"/>
            </a:endParaRP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66" name="Textplatzhalter 3"/>
          <p:cNvSpPr txBox="1"/>
          <p:nvPr/>
        </p:nvSpPr>
        <p:spPr>
          <a:xfrm>
            <a:off x="-2404440" y="4936680"/>
            <a:ext cx="2428200" cy="1959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pic>
        <p:nvPicPr>
          <p:cNvPr id="167" name="Inhaltsplatzhalter 23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1800000" y="180000"/>
            <a:ext cx="1130760" cy="116640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2" descr="Kommunikation als Führungsinstrument: Reden Sie mit Ihren Mitarbeitern!"/>
          <p:cNvPicPr/>
          <p:nvPr/>
        </p:nvPicPr>
        <p:blipFill>
          <a:blip r:embed="rId2"/>
          <a:stretch/>
        </p:blipFill>
        <p:spPr>
          <a:xfrm>
            <a:off x="571680" y="3355920"/>
            <a:ext cx="3419280" cy="271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Inhaltsplatzhalter 2"/>
          <p:cNvSpPr txBox="1"/>
          <p:nvPr/>
        </p:nvSpPr>
        <p:spPr>
          <a:xfrm>
            <a:off x="6264360" y="1240200"/>
            <a:ext cx="59281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/>
          </a:bodyPr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0" lang="es-PE" sz="1800" spc="-1" strike="noStrike">
                <a:solidFill>
                  <a:srgbClr val="404040"/>
                </a:solidFill>
                <a:latin typeface="Calibri"/>
                <a:ea typeface="Calibri"/>
              </a:rPr>
              <a:t>Competencia Espiritualidad I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0" lang="es-PE" sz="1800" spc="-1" strike="noStrike">
                <a:solidFill>
                  <a:srgbClr val="404040"/>
                </a:solidFill>
                <a:latin typeface="Calibri"/>
                <a:ea typeface="Calibri"/>
              </a:rPr>
              <a:t>Espiritualidad 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0" lang="es-PE" sz="1800" spc="-1" strike="noStrike">
                <a:solidFill>
                  <a:srgbClr val="404040"/>
                </a:solidFill>
                <a:latin typeface="Calibri"/>
                <a:ea typeface="Calibri"/>
              </a:rPr>
              <a:t>que tiene en cuenta la opción preferencial por los pobres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0" lang="es-PE" sz="1800" spc="-1" strike="noStrike">
                <a:solidFill>
                  <a:srgbClr val="404040"/>
                </a:solidFill>
                <a:latin typeface="Calibri"/>
                <a:ea typeface="Calibri"/>
              </a:rPr>
              <a:t>que escucha el "grito de los pobres y de la tierra": Laudato Sí y el Sínodo del Amazonas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0" lang="es-PE" sz="1800" spc="-1" strike="noStrike">
                <a:solidFill>
                  <a:srgbClr val="404040"/>
                </a:solidFill>
                <a:latin typeface="Calibri"/>
                <a:ea typeface="Calibri"/>
              </a:rPr>
              <a:t>que se esfuerza por una conversión integral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0" lang="es-PE" sz="1800" spc="-1" strike="noStrike">
                <a:solidFill>
                  <a:srgbClr val="404040"/>
                </a:solidFill>
                <a:latin typeface="Calibri"/>
                <a:ea typeface="Calibri"/>
              </a:rPr>
              <a:t>"Esto significa que una ecología integral debe convertirse cada vez más en el objetivo de la acción pastoral: a todos los niveles. Pero aún estamos muy lejos de eso". 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marL="91440" indent="-91080"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c34db7"/>
              </a:buClr>
              <a:buFont typeface="Calibri"/>
              <a:buChar char=" "/>
            </a:pPr>
            <a:r>
              <a:rPr b="0" lang="es-PE" sz="1800" spc="-1" strike="noStrike">
                <a:solidFill>
                  <a:srgbClr val="404040"/>
                </a:solidFill>
                <a:latin typeface="Calibri"/>
                <a:ea typeface="Calibri"/>
              </a:rPr>
              <a:t>        </a:t>
            </a:r>
            <a:r>
              <a:rPr b="0" lang="es-PE" sz="1800" spc="-1" strike="noStrike">
                <a:solidFill>
                  <a:srgbClr val="404040"/>
                </a:solidFill>
                <a:latin typeface="Calibri"/>
                <a:ea typeface="Calibri"/>
              </a:rPr>
              <a:t>Pirmin Spiegel, Misereor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70" name="Textplatzhalter 3"/>
          <p:cNvSpPr txBox="1"/>
          <p:nvPr/>
        </p:nvSpPr>
        <p:spPr>
          <a:xfrm>
            <a:off x="643320" y="3043080"/>
            <a:ext cx="3517200" cy="3064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71" name="Titel 1"/>
          <p:cNvSpPr txBox="1"/>
          <p:nvPr/>
        </p:nvSpPr>
        <p:spPr>
          <a:xfrm>
            <a:off x="642960" y="785880"/>
            <a:ext cx="3517560" cy="2093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anchor="ctr">
            <a:normAutofit fontScale="91000"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br/>
            <a:br/>
            <a:br/>
            <a:r>
              <a:rPr b="0" lang="en-US" sz="2800" spc="-52" strike="noStrike">
                <a:solidFill>
                  <a:srgbClr val="ffffff"/>
                </a:solidFill>
                <a:latin typeface="Arial Nova Light"/>
              </a:rPr>
              <a:t>Reform der  Leitlinien der Partnerschaft</a:t>
            </a:r>
            <a:endParaRPr b="0" lang="de-DE" sz="2800" spc="-1" strike="noStrike">
              <a:solidFill>
                <a:srgbClr val="000000"/>
              </a:solidFill>
              <a:latin typeface="Arial Nova"/>
            </a:endParaRPr>
          </a:p>
        </p:txBody>
      </p:sp>
      <p:pic>
        <p:nvPicPr>
          <p:cNvPr id="172" name="Picture 6" descr="Un+solo+mundo"/>
          <p:cNvPicPr/>
          <p:nvPr/>
        </p:nvPicPr>
        <p:blipFill>
          <a:blip r:embed="rId1"/>
          <a:stretch/>
        </p:blipFill>
        <p:spPr>
          <a:xfrm>
            <a:off x="243000" y="3152520"/>
            <a:ext cx="4129560" cy="2954520"/>
          </a:xfrm>
          <a:prstGeom prst="rect">
            <a:avLst/>
          </a:prstGeom>
          <a:ln w="0">
            <a:noFill/>
          </a:ln>
        </p:spPr>
      </p:pic>
      <p:pic>
        <p:nvPicPr>
          <p:cNvPr id="173" name="Inhaltsplatzhalter 23" descr="Ein Bild, das Text, ClipArt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1742400" y="651240"/>
            <a:ext cx="1130760" cy="11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 txBox="1"/>
          <p:nvPr/>
        </p:nvSpPr>
        <p:spPr>
          <a:xfrm>
            <a:off x="643320" y="786240"/>
            <a:ext cx="3517200" cy="2093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2800" spc="-52" strike="noStrike">
                <a:solidFill>
                  <a:srgbClr val="ffffff"/>
                </a:solidFill>
                <a:latin typeface="Arial Nova Light"/>
              </a:rPr>
              <a:t>Reform der  Leitlinien der Partnerschaft</a:t>
            </a:r>
            <a:endParaRPr b="0" lang="de-DE" sz="2800" spc="-1" strike="noStrike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75" name="Inhaltsplatzhalter 2"/>
          <p:cNvSpPr txBox="1"/>
          <p:nvPr/>
        </p:nvSpPr>
        <p:spPr>
          <a:xfrm>
            <a:off x="5443920" y="779760"/>
            <a:ext cx="59281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/>
          </a:bodyPr>
          <a:p>
            <a:r>
              <a:rPr b="0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        </a:t>
            </a:r>
            <a:r>
              <a:rPr b="1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Competencia Espiritualidad II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lvl="1" marL="743040" indent="-285480">
              <a:lnSpc>
                <a:spcPct val="120000"/>
              </a:lnSpc>
              <a:spcBef>
                <a:spcPts val="2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986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Feliz sobriedad (LS 224)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lvl="1" marL="743040" indent="-285480">
              <a:lnSpc>
                <a:spcPct val="120000"/>
              </a:lnSpc>
              <a:spcBef>
                <a:spcPts val="2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986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Sentirse intimamente unido con todo lo que existe: "todo está conectado" (LS 11)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lvl="1" marL="743040" indent="-285480">
              <a:lnSpc>
                <a:spcPct val="120000"/>
              </a:lnSpc>
              <a:spcBef>
                <a:spcPts val="2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986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Conciencia necesaria de los propios límites (105)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lvl="1" marL="743040" indent="-285480">
              <a:lnSpc>
                <a:spcPct val="120000"/>
              </a:lnSpc>
              <a:spcBef>
                <a:spcPts val="2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986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La frugalidad libera (223), estabiliza una relación sana con el mundo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lvl="1" marL="743040" indent="-285480">
              <a:lnSpc>
                <a:spcPct val="120000"/>
              </a:lnSpc>
              <a:spcBef>
                <a:spcPts val="2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98600"/>
              </a:tabLst>
            </a:pPr>
            <a:r>
              <a:rPr b="0" lang="es-PE" sz="1800" spc="-1" strike="noStrike">
                <a:solidFill>
                  <a:srgbClr val="000000"/>
                </a:solidFill>
                <a:latin typeface="Tahoma"/>
                <a:ea typeface="SimSun"/>
              </a:rPr>
              <a:t>Conexión de caridad ("diakonia"), lucha profética por la justicia y mística de una fraternidad orante" (Canónigo emérito Wolfgang Sauer)</a:t>
            </a: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sp>
        <p:nvSpPr>
          <p:cNvPr id="176" name="Textplatzhalter 3"/>
          <p:cNvSpPr txBox="1"/>
          <p:nvPr/>
        </p:nvSpPr>
        <p:spPr>
          <a:xfrm>
            <a:off x="643320" y="3043080"/>
            <a:ext cx="3517200" cy="3064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de-DE" sz="1800" spc="-1" strike="noStrike">
              <a:solidFill>
                <a:srgbClr val="404040"/>
              </a:solidFill>
              <a:latin typeface="Arial Nova"/>
            </a:endParaRPr>
          </a:p>
        </p:txBody>
      </p:sp>
      <p:pic>
        <p:nvPicPr>
          <p:cNvPr id="177" name="Inhaltsplatzhalter 23" descr="Ein Bild, das Text, ClipAr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1710720" y="750600"/>
            <a:ext cx="1130760" cy="1166400"/>
          </a:xfrm>
          <a:prstGeom prst="rect">
            <a:avLst/>
          </a:prstGeom>
          <a:ln w="0">
            <a:noFill/>
          </a:ln>
        </p:spPr>
      </p:pic>
      <p:pic>
        <p:nvPicPr>
          <p:cNvPr id="178" name="Picture 6" descr="Un+solo+mundo"/>
          <p:cNvPicPr/>
          <p:nvPr/>
        </p:nvPicPr>
        <p:blipFill>
          <a:blip r:embed="rId2"/>
          <a:stretch/>
        </p:blipFill>
        <p:spPr>
          <a:xfrm>
            <a:off x="243000" y="3152520"/>
            <a:ext cx="4129560" cy="295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831"/>
      </a:dk2>
      <a:lt2>
        <a:srgbClr val="f0f3f1"/>
      </a:lt2>
      <a:accent1>
        <a:srgbClr val="c34db7"/>
      </a:accent1>
      <a:accent2>
        <a:srgbClr val="8c3bb1"/>
      </a:accent2>
      <a:accent3>
        <a:srgbClr val="6d4dc3"/>
      </a:accent3>
      <a:accent4>
        <a:srgbClr val="3c4db2"/>
      </a:accent4>
      <a:accent5>
        <a:srgbClr val="4d8fc3"/>
      </a:accent5>
      <a:accent6>
        <a:srgbClr val="3bafb1"/>
      </a:accent6>
      <a:hlink>
        <a:srgbClr val="3f72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831"/>
      </a:dk2>
      <a:lt2>
        <a:srgbClr val="f0f3f1"/>
      </a:lt2>
      <a:accent1>
        <a:srgbClr val="c34db7"/>
      </a:accent1>
      <a:accent2>
        <a:srgbClr val="8c3bb1"/>
      </a:accent2>
      <a:accent3>
        <a:srgbClr val="6d4dc3"/>
      </a:accent3>
      <a:accent4>
        <a:srgbClr val="3c4db2"/>
      </a:accent4>
      <a:accent5>
        <a:srgbClr val="4d8fc3"/>
      </a:accent5>
      <a:accent6>
        <a:srgbClr val="3bafb1"/>
      </a:accent6>
      <a:hlink>
        <a:srgbClr val="3f72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831"/>
      </a:dk2>
      <a:lt2>
        <a:srgbClr val="f0f3f1"/>
      </a:lt2>
      <a:accent1>
        <a:srgbClr val="c34db7"/>
      </a:accent1>
      <a:accent2>
        <a:srgbClr val="8c3bb1"/>
      </a:accent2>
      <a:accent3>
        <a:srgbClr val="6d4dc3"/>
      </a:accent3>
      <a:accent4>
        <a:srgbClr val="3c4db2"/>
      </a:accent4>
      <a:accent5>
        <a:srgbClr val="4d8fc3"/>
      </a:accent5>
      <a:accent6>
        <a:srgbClr val="3bafb1"/>
      </a:accent6>
      <a:hlink>
        <a:srgbClr val="3f72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Application>Collabora_Office/21.06.32.1$Linux_X86_64 LibreOffice_project/38816a74e42e2a5e901aa982306d75a5fb91985f</Application>
  <AppVersion>15.0000</AppVersion>
  <Words>1077</Words>
  <Paragraphs>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2022-01-18T13:10:08Z</dcterms:created>
  <dc:creator>Thomas Schmidl</dc:creator>
  <dc:description/>
  <dc:language>de-DE</dc:language>
  <cp:lastModifiedBy/>
  <cp:lastPrinted>2022-01-25T11:10:05Z</cp:lastPrinted>
  <dcterms:modified xsi:type="dcterms:W3CDTF">2022-09-22T11:41:39Z</dcterms:modified>
  <cp:revision>45</cp:revision>
  <dc:subject/>
  <dc:title>Gemeindepartnerschaften als Orte globalen Lernens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15</vt:i4>
  </property>
</Properties>
</file>