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62" r:id="rId4"/>
    <p:sldId id="263" r:id="rId5"/>
    <p:sldId id="266" r:id="rId6"/>
    <p:sldId id="268" r:id="rId7"/>
    <p:sldId id="270" r:id="rId8"/>
    <p:sldId id="274" r:id="rId9"/>
    <p:sldId id="278" r:id="rId10"/>
    <p:sldId id="279" r:id="rId11"/>
    <p:sldId id="280" r:id="rId12"/>
    <p:sldId id="281" r:id="rId13"/>
    <p:sldId id="282" r:id="rId14"/>
    <p:sldId id="276" r:id="rId15"/>
    <p:sldId id="258" r:id="rId16"/>
    <p:sldId id="259" r:id="rId17"/>
    <p:sldId id="261" r:id="rId18"/>
    <p:sldId id="277" r:id="rId19"/>
    <p:sldId id="283" r:id="rId20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95418-6039-44A0-944F-1F6D1D632C2B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8EA05-8190-4D61-A39C-BACB5C6E8D3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95456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1AF4-E43E-4D62-A78E-E78190F4F7AA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3388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232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123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922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3566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590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754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573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1630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674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37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810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4709D-74C1-4C09-ACEC-61DF4DF32EB2}" type="datetimeFigureOut">
              <a:rPr lang="es-PE" smtClean="0"/>
              <a:t>24/06/2021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D1385-80B3-403E-9AD5-10EF72403C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046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6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/>
          <a:stretch/>
        </p:blipFill>
        <p:spPr bwMode="auto">
          <a:xfrm>
            <a:off x="308008" y="1268760"/>
            <a:ext cx="8457092" cy="37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t="75952" r="13823"/>
          <a:stretch/>
        </p:blipFill>
        <p:spPr bwMode="auto">
          <a:xfrm>
            <a:off x="2266595" y="5589239"/>
            <a:ext cx="4539918" cy="85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51834" y="260648"/>
            <a:ext cx="430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MAY0 2020</a:t>
            </a:r>
            <a:endParaRPr lang="es-PE" sz="4400" b="1" dirty="0"/>
          </a:p>
        </p:txBody>
      </p:sp>
    </p:spTree>
    <p:extLst>
      <p:ext uri="{BB962C8B-B14F-4D97-AF65-F5344CB8AC3E}">
        <p14:creationId xmlns:p14="http://schemas.microsoft.com/office/powerpoint/2010/main" val="15424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Hexágono"/>
          <p:cNvSpPr/>
          <p:nvPr/>
        </p:nvSpPr>
        <p:spPr>
          <a:xfrm>
            <a:off x="2875389" y="2585295"/>
            <a:ext cx="3311590" cy="2630262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4000" b="1" dirty="0" smtClean="0"/>
          </a:p>
          <a:p>
            <a:pPr algn="ctr"/>
            <a:r>
              <a:rPr lang="es-MX" sz="4000" b="1" dirty="0" smtClean="0"/>
              <a:t>PROCESO</a:t>
            </a:r>
          </a:p>
          <a:p>
            <a:pPr algn="ctr"/>
            <a:endParaRPr lang="es-PE" sz="4000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1187624" y="5421717"/>
            <a:ext cx="5984733" cy="1436283"/>
            <a:chOff x="1111160" y="2157396"/>
            <a:chExt cx="2829957" cy="1436283"/>
          </a:xfrm>
        </p:grpSpPr>
        <p:sp>
          <p:nvSpPr>
            <p:cNvPr id="5" name="4 CuadroTexto"/>
            <p:cNvSpPr txBox="1"/>
            <p:nvPr/>
          </p:nvSpPr>
          <p:spPr>
            <a:xfrm>
              <a:off x="1111160" y="2157396"/>
              <a:ext cx="2829957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 smtClean="0">
                  <a:latin typeface="Ink Free" pitchFamily="66" charset="0"/>
                </a:rPr>
                <a:t>DESAFIO</a:t>
              </a:r>
            </a:p>
            <a:p>
              <a:pPr algn="ctr"/>
              <a:r>
                <a:rPr lang="es-MX" sz="2000" b="1" dirty="0" smtClean="0">
                  <a:latin typeface="Ink Free" pitchFamily="66" charset="0"/>
                </a:rPr>
                <a:t>Pasar de una </a:t>
              </a:r>
              <a:r>
                <a:rPr lang="es-MX" sz="2000" b="1" dirty="0" smtClean="0">
                  <a:solidFill>
                    <a:schemeClr val="tx2"/>
                  </a:solidFill>
                  <a:latin typeface="Ink Free" pitchFamily="66" charset="0"/>
                </a:rPr>
                <a:t>mirada </a:t>
              </a:r>
              <a:r>
                <a:rPr lang="es-MX" sz="2000" b="1" dirty="0" smtClean="0">
                  <a:latin typeface="Ink Free" pitchFamily="66" charset="0"/>
                </a:rPr>
                <a:t> asistencial a lo preventivo</a:t>
              </a:r>
              <a:endParaRPr lang="es-PE" sz="2000" b="1" dirty="0">
                <a:latin typeface="Ink Free" pitchFamily="66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111160" y="2885793"/>
              <a:ext cx="2829957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 smtClean="0">
                  <a:latin typeface="Ink Free" pitchFamily="66" charset="0"/>
                </a:rPr>
                <a:t>Articular </a:t>
              </a:r>
            </a:p>
            <a:p>
              <a:pPr algn="ctr"/>
              <a:r>
                <a:rPr lang="es-MX" sz="2000" b="1" dirty="0" smtClean="0">
                  <a:latin typeface="Ink Free" pitchFamily="66" charset="0"/>
                </a:rPr>
                <a:t>Familia y comunidad saludable</a:t>
              </a:r>
              <a:endParaRPr lang="es-PE" sz="2000" b="1" dirty="0">
                <a:latin typeface="Ink Free" pitchFamily="66" charset="0"/>
              </a:endParaRPr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2632932" y="1069083"/>
            <a:ext cx="3554047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tx2"/>
                </a:solidFill>
                <a:latin typeface="Ink Free" pitchFamily="66" charset="0"/>
              </a:rPr>
              <a:t>1. Punto de partida</a:t>
            </a:r>
            <a:r>
              <a:rPr lang="es-MX" sz="2000" b="1" dirty="0" smtClean="0">
                <a:latin typeface="Ink Free" pitchFamily="66" charset="0"/>
              </a:rPr>
              <a:t>:</a:t>
            </a:r>
          </a:p>
          <a:p>
            <a:pPr algn="ctr"/>
            <a:r>
              <a:rPr lang="es-MX" sz="2000" b="1" dirty="0" smtClean="0">
                <a:latin typeface="Ink Free" pitchFamily="66" charset="0"/>
              </a:rPr>
              <a:t>Concentrar la acción en las zonas de vivienda de los miembros del comando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91370"/>
            <a:ext cx="371181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Ink Free" pitchFamily="66" charset="0"/>
              </a:rPr>
              <a:t>COMANDO SALUD</a:t>
            </a:r>
          </a:p>
          <a:p>
            <a:pPr algn="ctr"/>
            <a:r>
              <a:rPr lang="es-MX" sz="2400" b="1" dirty="0" smtClean="0">
                <a:latin typeface="Ink Free" pitchFamily="66" charset="0"/>
              </a:rPr>
              <a:t>VES</a:t>
            </a:r>
            <a:endParaRPr lang="es-PE" sz="2400" b="1" dirty="0">
              <a:latin typeface="Ink Free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851920" y="91370"/>
            <a:ext cx="51125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Ink Free" pitchFamily="66" charset="0"/>
              </a:rPr>
              <a:t>SE CREA COMO NECESIDAD frente al aumento de los contagios</a:t>
            </a:r>
            <a:endParaRPr lang="es-PE" b="1" dirty="0">
              <a:latin typeface="Ink Free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5932412" y="1943842"/>
            <a:ext cx="3299048" cy="3477875"/>
            <a:chOff x="11481155" y="5583972"/>
            <a:chExt cx="3299048" cy="3477875"/>
          </a:xfrm>
        </p:grpSpPr>
        <p:sp>
          <p:nvSpPr>
            <p:cNvPr id="17" name="16 CuadroTexto"/>
            <p:cNvSpPr txBox="1"/>
            <p:nvPr/>
          </p:nvSpPr>
          <p:spPr>
            <a:xfrm>
              <a:off x="11771118" y="5583972"/>
              <a:ext cx="3009085" cy="255454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 smtClean="0">
                  <a:solidFill>
                    <a:srgbClr val="002060"/>
                  </a:solidFill>
                  <a:latin typeface="Ink Free" pitchFamily="66" charset="0"/>
                </a:rPr>
                <a:t>2. Organización</a:t>
              </a:r>
            </a:p>
            <a:p>
              <a:pPr algn="ctr"/>
              <a:r>
                <a:rPr lang="es-MX" sz="2000" b="1" dirty="0" smtClean="0">
                  <a:solidFill>
                    <a:srgbClr val="002060"/>
                  </a:solidFill>
                  <a:latin typeface="Ink Free" pitchFamily="66" charset="0"/>
                </a:rPr>
                <a:t>Equipo </a:t>
              </a:r>
              <a:r>
                <a:rPr lang="es-MX" sz="2000" b="1" dirty="0">
                  <a:solidFill>
                    <a:srgbClr val="002060"/>
                  </a:solidFill>
                  <a:latin typeface="Ink Free" pitchFamily="66" charset="0"/>
                </a:rPr>
                <a:t>coordinador </a:t>
              </a:r>
              <a:r>
                <a:rPr lang="es-MX" sz="2000" b="1" dirty="0">
                  <a:latin typeface="Ink Free" pitchFamily="66" charset="0"/>
                </a:rPr>
                <a:t>plural: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s-MX" sz="2000" b="1" dirty="0" smtClean="0">
                  <a:latin typeface="Ink Free" pitchFamily="66" charset="0"/>
                </a:rPr>
                <a:t>enfermera</a:t>
              </a:r>
              <a:endParaRPr lang="es-MX" sz="2000" b="1" dirty="0">
                <a:latin typeface="Ink Free" pitchFamily="66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es-MX" sz="2000" b="1" dirty="0" smtClean="0">
                  <a:latin typeface="Ink Free" pitchFamily="66" charset="0"/>
                </a:rPr>
                <a:t>Salud comunitaria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s-MX" sz="2000" b="1" dirty="0" smtClean="0">
                  <a:latin typeface="Ink Free" pitchFamily="66" charset="0"/>
                </a:rPr>
                <a:t>Promotora </a:t>
              </a:r>
              <a:r>
                <a:rPr lang="es-MX" sz="2000" b="1" dirty="0">
                  <a:latin typeface="Ink Free" pitchFamily="66" charset="0"/>
                </a:rPr>
                <a:t>de salud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s-MX" sz="2000" b="1" dirty="0" smtClean="0">
                  <a:latin typeface="Ink Free" pitchFamily="66" charset="0"/>
                </a:rPr>
                <a:t>Dirigente</a:t>
              </a:r>
            </a:p>
            <a:p>
              <a:pPr algn="ctr"/>
              <a:r>
                <a:rPr lang="es-MX" sz="2000" b="1" dirty="0" smtClean="0">
                  <a:latin typeface="Ink Free" pitchFamily="66" charset="0"/>
                </a:rPr>
                <a:t>Reuniones virtuales semanales</a:t>
              </a:r>
              <a:endParaRPr lang="es-MX" sz="2000" b="1" dirty="0">
                <a:latin typeface="Ink Free" pitchFamily="66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11481155" y="8138517"/>
              <a:ext cx="3246984" cy="92333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>
                  <a:solidFill>
                    <a:srgbClr val="002060"/>
                  </a:solidFill>
                  <a:latin typeface="Ink Free" pitchFamily="66" charset="0"/>
                </a:rPr>
                <a:t>Asambleas</a:t>
              </a:r>
            </a:p>
            <a:p>
              <a:pPr algn="ctr"/>
              <a:r>
                <a:rPr lang="es-MX" b="1" dirty="0" smtClean="0">
                  <a:solidFill>
                    <a:schemeClr val="tx1"/>
                  </a:solidFill>
                  <a:latin typeface="Ink Free" pitchFamily="66" charset="0"/>
                </a:rPr>
                <a:t>Participación de las promotoras de salud ,dirigentes</a:t>
              </a:r>
              <a:endParaRPr lang="es-MX" b="1" dirty="0">
                <a:solidFill>
                  <a:schemeClr val="tx1"/>
                </a:solidFill>
                <a:latin typeface="Ink Free" pitchFamily="66" charset="0"/>
              </a:endParaRPr>
            </a:p>
          </p:txBody>
        </p:sp>
      </p:grpSp>
      <p:sp>
        <p:nvSpPr>
          <p:cNvPr id="15" name="14 CuadroTexto"/>
          <p:cNvSpPr txBox="1"/>
          <p:nvPr/>
        </p:nvSpPr>
        <p:spPr>
          <a:xfrm>
            <a:off x="490568" y="2630234"/>
            <a:ext cx="2361207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tx2"/>
                </a:solidFill>
                <a:latin typeface="Ink Free" pitchFamily="66" charset="0"/>
              </a:rPr>
              <a:t>3. ACTIVIDADES</a:t>
            </a:r>
            <a:r>
              <a:rPr lang="es-MX" b="1" dirty="0">
                <a:solidFill>
                  <a:schemeClr val="tx2"/>
                </a:solidFill>
                <a:latin typeface="Ink Free" pitchFamily="66" charset="0"/>
              </a:rPr>
              <a:t>:</a:t>
            </a:r>
          </a:p>
          <a:p>
            <a:r>
              <a:rPr lang="es-MX" b="1" dirty="0">
                <a:solidFill>
                  <a:schemeClr val="dk1"/>
                </a:solidFill>
                <a:latin typeface="Ink Free" pitchFamily="66" charset="0"/>
              </a:rPr>
              <a:t>Campañas </a:t>
            </a:r>
            <a:r>
              <a:rPr lang="es-MX" b="1" dirty="0" smtClean="0">
                <a:solidFill>
                  <a:schemeClr val="dk1"/>
                </a:solidFill>
                <a:latin typeface="Ink Free" pitchFamily="66" charset="0"/>
              </a:rPr>
              <a:t>presenciales de </a:t>
            </a:r>
            <a:r>
              <a:rPr lang="es-MX" b="1" dirty="0" smtClean="0">
                <a:solidFill>
                  <a:srgbClr val="0070C0"/>
                </a:solidFill>
                <a:latin typeface="Ink Free" pitchFamily="66" charset="0"/>
              </a:rPr>
              <a:t>salud-educativa</a:t>
            </a:r>
            <a:r>
              <a:rPr lang="es-MX" b="1" dirty="0" smtClean="0">
                <a:solidFill>
                  <a:schemeClr val="dk1"/>
                </a:solidFill>
                <a:latin typeface="Ink Free" pitchFamily="66" charset="0"/>
              </a:rPr>
              <a:t> </a:t>
            </a:r>
            <a:r>
              <a:rPr lang="es-MX" b="1" dirty="0">
                <a:solidFill>
                  <a:schemeClr val="dk1"/>
                </a:solidFill>
                <a:latin typeface="Ink Free" pitchFamily="66" charset="0"/>
              </a:rPr>
              <a:t>para pruebas </a:t>
            </a:r>
            <a:r>
              <a:rPr lang="es-MX" b="1" dirty="0" smtClean="0">
                <a:solidFill>
                  <a:schemeClr val="dk1"/>
                </a:solidFill>
                <a:latin typeface="Ink Free" pitchFamily="66" charset="0"/>
              </a:rPr>
              <a:t>rápidas , </a:t>
            </a:r>
            <a:r>
              <a:rPr lang="es-MX" b="1" dirty="0">
                <a:solidFill>
                  <a:schemeClr val="dk1"/>
                </a:solidFill>
                <a:latin typeface="Ink Free" pitchFamily="66" charset="0"/>
              </a:rPr>
              <a:t>uso de </a:t>
            </a:r>
            <a:r>
              <a:rPr lang="es-MX" b="1" dirty="0" smtClean="0">
                <a:latin typeface="Ink Free" pitchFamily="66" charset="0"/>
              </a:rPr>
              <a:t>mascarillas, lavado de manos y vacunación niños y adultos mayores</a:t>
            </a:r>
            <a:endParaRPr lang="es-PE" b="1" dirty="0">
              <a:solidFill>
                <a:schemeClr val="dk1"/>
              </a:solidFill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1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23529"/>
            <a:ext cx="9148564" cy="682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368346"/>
            <a:ext cx="864096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ESTRATEGIA</a:t>
            </a:r>
            <a:r>
              <a:rPr lang="es-MX" sz="2400" b="1" dirty="0" smtClean="0">
                <a:latin typeface="Ink Free" pitchFamily="66" charset="0"/>
              </a:rPr>
              <a:t> :DE CAMPAÑA</a:t>
            </a:r>
          </a:p>
          <a:p>
            <a:pPr algn="ctr"/>
            <a:r>
              <a:rPr lang="es-MX" sz="2400" b="1" dirty="0" smtClean="0">
                <a:latin typeface="Ink Free" pitchFamily="66" charset="0"/>
              </a:rPr>
              <a:t>4 horas</a:t>
            </a:r>
            <a:endParaRPr lang="es-PE" sz="2400" b="1" dirty="0">
              <a:latin typeface="Ink Free" pitchFamily="66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2508" y="2107733"/>
            <a:ext cx="436145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Brigada de voluntarios</a:t>
            </a:r>
          </a:p>
          <a:p>
            <a:pPr algn="just"/>
            <a:r>
              <a:rPr lang="es-MX" sz="2000" b="1" dirty="0" smtClean="0">
                <a:latin typeface="Ink Free" pitchFamily="66" charset="0"/>
              </a:rPr>
              <a:t> de los Comités y Promotoras de salud- </a:t>
            </a:r>
          </a:p>
          <a:p>
            <a:pPr algn="just"/>
            <a:r>
              <a:rPr lang="es-MX" sz="2000" b="1" dirty="0" smtClean="0">
                <a:latin typeface="Ink Free" pitchFamily="66" charset="0"/>
              </a:rPr>
              <a:t>Con aproximadamente 15 personas</a:t>
            </a:r>
          </a:p>
          <a:p>
            <a:r>
              <a:rPr lang="es-MX" sz="2000" b="1" dirty="0" smtClean="0">
                <a:latin typeface="Ink Free" pitchFamily="66" charset="0"/>
              </a:rPr>
              <a:t>Dos turnos de 2 horas cada uno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583782" y="2081021"/>
            <a:ext cx="420655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s-MX" sz="2400" b="1" dirty="0" smtClean="0">
                <a:latin typeface="Ink Free" pitchFamily="66" charset="0"/>
              </a:rPr>
              <a:t>Modulo de lavado de manos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s-MX" sz="2400" b="1" dirty="0" smtClean="0">
                <a:latin typeface="Ink Free" pitchFamily="66" charset="0"/>
              </a:rPr>
              <a:t>Atención en la fila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s-MX" sz="2400" b="1" dirty="0" smtClean="0">
                <a:latin typeface="Ink Free" pitchFamily="66" charset="0"/>
              </a:rPr>
              <a:t>Sala de espera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s-MX" sz="2400" b="1" dirty="0" smtClean="0">
                <a:latin typeface="Ink Free" pitchFamily="66" charset="0"/>
              </a:rPr>
              <a:t>Vacunación de otras enfermedades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572000" y="4221088"/>
            <a:ext cx="421833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Ink Free" pitchFamily="66" charset="0"/>
              </a:rPr>
              <a:t>Distribución de mascarillas con mensaje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796136" y="1484784"/>
            <a:ext cx="239681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PE" sz="20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Plan de organización:</a:t>
            </a:r>
          </a:p>
        </p:txBody>
      </p:sp>
    </p:spTree>
    <p:extLst>
      <p:ext uri="{BB962C8B-B14F-4D97-AF65-F5344CB8AC3E}">
        <p14:creationId xmlns:p14="http://schemas.microsoft.com/office/powerpoint/2010/main" val="41949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96"/>
            <a:ext cx="9108504" cy="70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74890" y="-27384"/>
            <a:ext cx="720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B0F0"/>
                </a:solidFill>
                <a:latin typeface="Ink Free" pitchFamily="66" charset="0"/>
              </a:rPr>
              <a:t>Comités comunitarios anti-</a:t>
            </a:r>
            <a:r>
              <a:rPr lang="es-MX" sz="2800" b="1" dirty="0" err="1" smtClean="0">
                <a:solidFill>
                  <a:srgbClr val="00B0F0"/>
                </a:solidFill>
                <a:latin typeface="Ink Free" pitchFamily="66" charset="0"/>
              </a:rPr>
              <a:t>covid</a:t>
            </a:r>
            <a:endParaRPr lang="es-PE" sz="2800" b="1" dirty="0">
              <a:solidFill>
                <a:srgbClr val="00B0F0"/>
              </a:solidFill>
              <a:latin typeface="Ink Free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06938" y="592153"/>
            <a:ext cx="7304090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FF00"/>
                </a:solidFill>
                <a:latin typeface="Ink Free" pitchFamily="66" charset="0"/>
              </a:rPr>
              <a:t>Diálogo y articulación con autoridades del Ministerio de  Salud</a:t>
            </a:r>
          </a:p>
          <a:p>
            <a:pPr algn="ctr"/>
            <a:r>
              <a:rPr lang="es-MX" sz="2000" b="1" dirty="0" smtClean="0">
                <a:latin typeface="Ink Free" pitchFamily="66" charset="0"/>
              </a:rPr>
              <a:t>Para garantizar un proceso de autogestión y </a:t>
            </a:r>
            <a:r>
              <a:rPr lang="es-MX" sz="2000" b="1" dirty="0" err="1" smtClean="0">
                <a:latin typeface="Ink Free" pitchFamily="66" charset="0"/>
              </a:rPr>
              <a:t>autonomíaa</a:t>
            </a:r>
            <a:endParaRPr lang="es-PE" sz="2000" b="1" dirty="0">
              <a:latin typeface="Ink Free" pitchFamily="66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53944" y="1422380"/>
            <a:ext cx="6637298" cy="20005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Respetar la estructura vecinal</a:t>
            </a:r>
          </a:p>
          <a:p>
            <a:r>
              <a:rPr lang="es-MX" sz="2000" b="1" dirty="0" smtClean="0">
                <a:solidFill>
                  <a:schemeClr val="tx1"/>
                </a:solidFill>
                <a:latin typeface="Ink Free" pitchFamily="66" charset="0"/>
              </a:rPr>
              <a:t>En Villa hay </a:t>
            </a:r>
            <a:r>
              <a:rPr lang="es-MX" sz="2000" b="1" dirty="0" smtClean="0">
                <a:solidFill>
                  <a:srgbClr val="00B0F0"/>
                </a:solidFill>
                <a:latin typeface="Ink Free" pitchFamily="66" charset="0"/>
              </a:rPr>
              <a:t>4 espacios organizativos:</a:t>
            </a:r>
          </a:p>
          <a:p>
            <a:pPr marL="342900" indent="-342900">
              <a:buFontTx/>
              <a:buChar char="-"/>
            </a:pPr>
            <a:r>
              <a:rPr lang="es-MX" sz="2000" b="1" dirty="0" smtClean="0">
                <a:solidFill>
                  <a:schemeClr val="tx1"/>
                </a:solidFill>
                <a:latin typeface="Ink Free" pitchFamily="66" charset="0"/>
              </a:rPr>
              <a:t>Grupos residenciales</a:t>
            </a:r>
          </a:p>
          <a:p>
            <a:pPr marL="342900" indent="-342900">
              <a:buFontTx/>
              <a:buChar char="-"/>
            </a:pPr>
            <a:r>
              <a:rPr lang="es-MX" sz="2000" b="1" dirty="0" smtClean="0">
                <a:solidFill>
                  <a:schemeClr val="tx1"/>
                </a:solidFill>
                <a:latin typeface="Ink Free" pitchFamily="66" charset="0"/>
              </a:rPr>
              <a:t>Asentamientos Humanos – AAHH</a:t>
            </a:r>
          </a:p>
          <a:p>
            <a:pPr marL="342900" indent="-342900">
              <a:buFontTx/>
              <a:buChar char="-"/>
            </a:pPr>
            <a:r>
              <a:rPr lang="es-MX" sz="2000" b="1" dirty="0" smtClean="0">
                <a:solidFill>
                  <a:schemeClr val="tx1"/>
                </a:solidFill>
                <a:latin typeface="Ink Free" pitchFamily="66" charset="0"/>
              </a:rPr>
              <a:t>Asociación Vecinal</a:t>
            </a:r>
          </a:p>
          <a:p>
            <a:pPr marL="342900" indent="-342900">
              <a:buFontTx/>
              <a:buChar char="-"/>
            </a:pPr>
            <a:r>
              <a:rPr lang="es-MX" sz="2000" b="1" dirty="0" smtClean="0">
                <a:solidFill>
                  <a:schemeClr val="tx1"/>
                </a:solidFill>
                <a:latin typeface="Ink Free" pitchFamily="66" charset="0"/>
              </a:rPr>
              <a:t>Condominios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703110" y="3717032"/>
            <a:ext cx="657258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B0F0"/>
                </a:solidFill>
                <a:latin typeface="Ink Free" pitchFamily="66" charset="0"/>
              </a:rPr>
              <a:t>Propuesta:</a:t>
            </a:r>
          </a:p>
          <a:p>
            <a:r>
              <a:rPr lang="es-MX" sz="2000" b="1" dirty="0" smtClean="0">
                <a:solidFill>
                  <a:schemeClr val="tx1"/>
                </a:solidFill>
                <a:latin typeface="Ink Free" pitchFamily="66" charset="0"/>
              </a:rPr>
              <a:t>1. Conformar 1 comité por comunidad</a:t>
            </a:r>
          </a:p>
          <a:p>
            <a:r>
              <a:rPr lang="es-MX" sz="2000" b="1" dirty="0" smtClean="0">
                <a:solidFill>
                  <a:schemeClr val="tx1"/>
                </a:solidFill>
                <a:latin typeface="Ink Free" pitchFamily="66" charset="0"/>
              </a:rPr>
              <a:t>2. Liderados por el secretario de salud de las Juntas Vecinales</a:t>
            </a:r>
            <a:endParaRPr lang="es-MX" sz="2000" b="1" dirty="0">
              <a:solidFill>
                <a:srgbClr val="00B0F0"/>
              </a:solidFill>
              <a:latin typeface="Ink Free" pitchFamily="66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682360" y="5296068"/>
            <a:ext cx="659333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Ink Free" pitchFamily="66" charset="0"/>
              </a:rPr>
              <a:t>3. No Comité anti-</a:t>
            </a:r>
            <a:r>
              <a:rPr lang="es-MX" sz="2000" b="1" dirty="0" err="1" smtClean="0">
                <a:latin typeface="Ink Free" pitchFamily="66" charset="0"/>
              </a:rPr>
              <a:t>covid</a:t>
            </a:r>
            <a:r>
              <a:rPr lang="es-MX" sz="2000" b="1" dirty="0" smtClean="0">
                <a:latin typeface="Ink Free" pitchFamily="66" charset="0"/>
              </a:rPr>
              <a:t> sino  </a:t>
            </a:r>
            <a:r>
              <a:rPr lang="es-MX" sz="2000" b="1" dirty="0" smtClean="0">
                <a:solidFill>
                  <a:srgbClr val="00B0F0"/>
                </a:solidFill>
                <a:latin typeface="Ink Free" pitchFamily="66" charset="0"/>
              </a:rPr>
              <a:t>Comité comunitario de salud</a:t>
            </a:r>
            <a:r>
              <a:rPr lang="es-MX" sz="2000" b="1" dirty="0" smtClean="0">
                <a:latin typeface="Ink Free" pitchFamily="66" charset="0"/>
              </a:rPr>
              <a:t> para que puedan permanecer en la comunidad mas allá de la pandemia </a:t>
            </a:r>
            <a:endParaRPr lang="es-PE" sz="2000" b="1" dirty="0">
              <a:latin typeface="Ink Free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653944" y="6432550"/>
            <a:ext cx="662174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b="1" dirty="0">
                <a:latin typeface="Ink Free" pitchFamily="66" charset="0"/>
              </a:rPr>
              <a:t>4</a:t>
            </a:r>
            <a:r>
              <a:rPr lang="es-MX" sz="2000" b="1" dirty="0" smtClean="0">
                <a:latin typeface="Ink Free" pitchFamily="66" charset="0"/>
              </a:rPr>
              <a:t>. Conocer y articular con la s autoridades locales de salud</a:t>
            </a:r>
            <a:endParaRPr lang="es-PE" sz="2000" b="1" dirty="0"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3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11015" y="404664"/>
            <a:ext cx="8640960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Ink Free" pitchFamily="66" charset="0"/>
              </a:rPr>
              <a:t>El </a:t>
            </a:r>
            <a:r>
              <a:rPr lang="es-MX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comando salud </a:t>
            </a:r>
          </a:p>
          <a:p>
            <a:pPr algn="ctr"/>
            <a:r>
              <a:rPr lang="es-MX" sz="2800" b="1" dirty="0" smtClean="0">
                <a:latin typeface="Ink Free" pitchFamily="66" charset="0"/>
              </a:rPr>
              <a:t>es ahora formalmente un comité comunitario anti-</a:t>
            </a:r>
            <a:r>
              <a:rPr lang="es-MX" sz="2800" b="1" dirty="0" err="1" smtClean="0">
                <a:latin typeface="Ink Free" pitchFamily="66" charset="0"/>
              </a:rPr>
              <a:t>covid</a:t>
            </a:r>
            <a:endParaRPr lang="es-MX" sz="2800" b="1" dirty="0" smtClean="0">
              <a:latin typeface="Ink Free" pitchFamily="66" charset="0"/>
            </a:endParaRPr>
          </a:p>
          <a:p>
            <a:pPr algn="ctr"/>
            <a:endParaRPr lang="es-MX" sz="2800" b="1" dirty="0">
              <a:latin typeface="Ink Free" pitchFamily="66" charset="0"/>
            </a:endParaRPr>
          </a:p>
          <a:p>
            <a:pPr algn="ctr"/>
            <a:r>
              <a:rPr lang="es-MX" sz="2800" b="1" dirty="0" smtClean="0">
                <a:latin typeface="Ink Free" pitchFamily="66" charset="0"/>
              </a:rPr>
              <a:t>«coordina» </a:t>
            </a:r>
          </a:p>
          <a:p>
            <a:pPr algn="ctr"/>
            <a:r>
              <a:rPr lang="es-MX" sz="2800" b="1" dirty="0" smtClean="0">
                <a:latin typeface="Ink Free" pitchFamily="66" charset="0"/>
              </a:rPr>
              <a:t>la articulación entre los comités comunitarios</a:t>
            </a:r>
            <a:endParaRPr lang="es-PE" sz="2800" b="1" dirty="0">
              <a:latin typeface="Ink Free" pitchFamily="66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66203" y="2988123"/>
            <a:ext cx="668902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Ink Free" pitchFamily="66" charset="0"/>
              </a:rPr>
              <a:t>Rol principal:</a:t>
            </a:r>
          </a:p>
          <a:p>
            <a:pPr algn="just"/>
            <a:r>
              <a:rPr lang="es-MX" sz="2800" b="1" dirty="0" smtClean="0">
                <a:latin typeface="Ink Free" pitchFamily="66" charset="0"/>
              </a:rPr>
              <a:t>Bisagra entre la política pública y su implementación en la comunidad</a:t>
            </a:r>
            <a:endParaRPr lang="es-PE" sz="2800" b="1" dirty="0">
              <a:latin typeface="Ink Free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65322" y="4611231"/>
            <a:ext cx="668902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800" b="1" dirty="0" smtClean="0">
                <a:latin typeface="Ink Free" pitchFamily="66" charset="0"/>
              </a:rPr>
              <a:t>Acompañamiento Y Capacitación a los comités en su función y conocimientos promoviendo el «aprendizaje en la acción».</a:t>
            </a:r>
            <a:endParaRPr lang="es-PE" sz="2800" b="1" dirty="0">
              <a:latin typeface="Ink Free" pitchFamily="66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32661" y="6332916"/>
            <a:ext cx="787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inicio del 2021 existían 39 comités</a:t>
            </a:r>
            <a:endParaRPr lang="es-P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0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8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22225" b="18866"/>
          <a:stretch/>
        </p:blipFill>
        <p:spPr bwMode="auto">
          <a:xfrm>
            <a:off x="307942" y="332656"/>
            <a:ext cx="8460432" cy="410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41784" y="5157192"/>
            <a:ext cx="8460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PUEBLO CON </a:t>
            </a:r>
          </a:p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 - MEMORIA - DIGNIDAD</a:t>
            </a:r>
            <a:endParaRPr lang="es-P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347864" y="112474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1971 -2021</a:t>
            </a:r>
            <a:endParaRPr lang="es-P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67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" y="12948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22225" b="71461"/>
          <a:stretch/>
        </p:blipFill>
        <p:spPr bwMode="auto">
          <a:xfrm>
            <a:off x="373834" y="260647"/>
            <a:ext cx="8460432" cy="8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Puede ser una imagen de una o varias personas y texto que dice &quot;EMERGENCIA MEDCN REUNIÓN COMUNAL: JUEVES 1 DE ABRIL -7PM TEMA: BÚSQUEDA DE BALONES DE OXÍGENO MEDICINAL EN VILLA EL SALVADOR SUBE CIFRAS DE VECINOS FALLECIDOS EN LOS GRUPOS RESIDENCIALES YO SOY COMANDO DISTRITAL COVID VILLA ELSALVADOR YECINOSENACCION f zoom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57651"/>
            <a:ext cx="2880320" cy="24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5" y="2099696"/>
            <a:ext cx="292052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11099" r="13166" b="7221"/>
          <a:stretch/>
        </p:blipFill>
        <p:spPr bwMode="auto">
          <a:xfrm>
            <a:off x="3770619" y="1104463"/>
            <a:ext cx="5033453" cy="31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7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" y="12948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22225" b="71461"/>
          <a:stretch/>
        </p:blipFill>
        <p:spPr bwMode="auto">
          <a:xfrm>
            <a:off x="373834" y="260647"/>
            <a:ext cx="8460432" cy="8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Puede ser una imagen de texto que dice &quot;Necesitamos TU FIRMA. FIRMAS PARA INSTALAR PLANTA DE OXIGENO EN VES. Vecinos recolectan firmas para pedir al alcalde de Villa El Salvador la instalación de una PLANTA DE OXIGENO con e dinero del presupuesto participativo. Contacto: 992 608 465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4" y="1844824"/>
            <a:ext cx="4685167" cy="392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r="7592" b="13711"/>
          <a:stretch/>
        </p:blipFill>
        <p:spPr bwMode="auto">
          <a:xfrm>
            <a:off x="5209877" y="1268760"/>
            <a:ext cx="3624389" cy="539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5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" y="12948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22225" b="71461"/>
          <a:stretch/>
        </p:blipFill>
        <p:spPr bwMode="auto">
          <a:xfrm>
            <a:off x="373834" y="260647"/>
            <a:ext cx="8460432" cy="8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Puede ser una imagen de texto que dice &quot;JUNTOS POR LA VIDA APORTE SOLIDARIO COMPRA DE BALONES DE OXÍGENO NRO DE CUENTA Bcp: 191-7868607-0-76 CCI:002 CCI: 002 19100786860707650 YAPE: 926 885 834 992 608 465 CENTRO SOLIDARIO DE OXÍGENO VILLA EL SALVADOR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1" y="2094138"/>
            <a:ext cx="5025597" cy="356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18535" r="39294" b="6291"/>
          <a:stretch/>
        </p:blipFill>
        <p:spPr bwMode="auto">
          <a:xfrm>
            <a:off x="5731378" y="1412776"/>
            <a:ext cx="3197402" cy="495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4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" y="64533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9" t="14224" r="36264" b="17930"/>
          <a:stretch/>
        </p:blipFill>
        <p:spPr bwMode="auto">
          <a:xfrm>
            <a:off x="367453" y="411864"/>
            <a:ext cx="4536504" cy="608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04" y="147137"/>
            <a:ext cx="1152127" cy="204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04" y="411864"/>
            <a:ext cx="1422357" cy="189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7"/>
          <a:stretch/>
        </p:blipFill>
        <p:spPr bwMode="auto">
          <a:xfrm>
            <a:off x="5364088" y="2773288"/>
            <a:ext cx="1278447" cy="146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006" y="147137"/>
            <a:ext cx="1135994" cy="201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1" y="4923477"/>
            <a:ext cx="1383440" cy="18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449563"/>
            <a:ext cx="1187342" cy="158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79" y="4530238"/>
            <a:ext cx="1258165" cy="223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2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" y="64533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27584" y="1052736"/>
            <a:ext cx="7416824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</a:t>
            </a:r>
          </a:p>
          <a:p>
            <a:endParaRPr lang="es-MX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la organización 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s-MX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Impulsar la articulación</a:t>
            </a:r>
            <a:endParaRPr lang="es-MX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 y re-crear espacios de diálogo </a:t>
            </a:r>
            <a:r>
              <a:rPr lang="es-MX" sz="3200" dirty="0" smtClean="0"/>
              <a:t>que favorezca lo plural, lo diferente. Lo diverso.</a:t>
            </a:r>
          </a:p>
          <a:p>
            <a:pPr>
              <a:spcBef>
                <a:spcPts val="600"/>
              </a:spcBef>
            </a:pP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 priorizar el consenso en los medios </a:t>
            </a:r>
          </a:p>
          <a:p>
            <a:pPr>
              <a:spcBef>
                <a:spcPts val="600"/>
              </a:spcBef>
            </a:pPr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s-MX" sz="3200" dirty="0" smtClean="0"/>
              <a:t>que ayude a superar los conflictos.</a:t>
            </a:r>
          </a:p>
          <a:p>
            <a:endParaRPr lang="es-MX" sz="3200" dirty="0"/>
          </a:p>
          <a:p>
            <a:endParaRPr lang="es-P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1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6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45496" r="16554" b="10669"/>
          <a:stretch/>
        </p:blipFill>
        <p:spPr bwMode="auto">
          <a:xfrm>
            <a:off x="324463" y="323964"/>
            <a:ext cx="6199040" cy="233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24128" y="908719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LEMAS</a:t>
            </a:r>
            <a:endParaRPr lang="es-P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996952"/>
            <a:ext cx="5846053" cy="346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9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6" y="27856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74280" y="332656"/>
            <a:ext cx="8424936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 ciudadana </a:t>
            </a:r>
            <a:r>
              <a:rPr lang="es-MX" sz="2800" dirty="0" smtClean="0"/>
              <a:t>que convoca a vecinos y vecinas, dirigentes, lideres comunitarios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52110" y="3140968"/>
            <a:ext cx="8424916" cy="138499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sz="2800" dirty="0" smtClean="0"/>
              <a:t>Se analiza la realidad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dirty="0" smtClean="0"/>
              <a:t>Y se pone en común ideas y estrategias sobre lo que hay que hacer en esta crisis</a:t>
            </a:r>
            <a:endParaRPr lang="es-PE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06340" y="5085184"/>
            <a:ext cx="8802214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u="sng" dirty="0"/>
              <a:t>R</a:t>
            </a:r>
            <a:r>
              <a:rPr lang="es-MX" sz="2800" b="1" u="sng" dirty="0" smtClean="0"/>
              <a:t>oles: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u="sng" dirty="0" smtClean="0"/>
              <a:t>Articulador</a:t>
            </a:r>
            <a:r>
              <a:rPr lang="es-MX" sz="2800" dirty="0" smtClean="0"/>
              <a:t>: comunidad/Estado/instituciones  privadas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u="sng" dirty="0" smtClean="0"/>
              <a:t>Impulsar</a:t>
            </a:r>
            <a:r>
              <a:rPr lang="es-MX" sz="2800" dirty="0" smtClean="0"/>
              <a:t> los comandos  temáticos</a:t>
            </a:r>
            <a:endParaRPr lang="es-PE" sz="2800" dirty="0"/>
          </a:p>
        </p:txBody>
      </p:sp>
      <p:sp>
        <p:nvSpPr>
          <p:cNvPr id="6" name="5 Rectángulo"/>
          <p:cNvSpPr/>
          <p:nvPr/>
        </p:nvSpPr>
        <p:spPr>
          <a:xfrm>
            <a:off x="312815" y="1727810"/>
            <a:ext cx="8447477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800" dirty="0" smtClean="0"/>
              <a:t>Se prioriza el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diálogo democrático desde lo diverso</a:t>
            </a:r>
            <a:r>
              <a:rPr lang="es-MX" sz="2800" dirty="0" smtClean="0"/>
              <a:t>, plural 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98962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6" y="27856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Puede ser una imagen de texto que dice &quot;NI UN CONTAGIADO MÁS EN VILLA EL SALVADOR SÁBADOS EN VIVO YO TAMBIÉN SOY COMANDO DISTRITAL COVID-19 VILLAEL SALVADOR VECINOS EN ACCIÓN ZOOM Y FACEBOOK HORA: 7 PM INGRESA AL FACEBOOK: CODIVES COVID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" y="1194323"/>
            <a:ext cx="7813185" cy="439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-35446" y="27856"/>
            <a:ext cx="3888432" cy="76944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400" dirty="0" smtClean="0">
                <a:latin typeface="Arial Black" pitchFamily="34" charset="0"/>
              </a:rPr>
              <a:t>FORO</a:t>
            </a:r>
            <a:endParaRPr lang="es-PE" sz="4400" dirty="0">
              <a:latin typeface="Arial Black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735558" y="120188"/>
            <a:ext cx="490230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MX" sz="3200" b="1" dirty="0" smtClean="0">
                <a:latin typeface="Ink Free" pitchFamily="66" charset="0"/>
              </a:rPr>
              <a:t>«un espacio público» virtual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267744" y="5733256"/>
            <a:ext cx="4223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28 encuentros</a:t>
            </a:r>
            <a:endParaRPr lang="es-P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3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-23192" y="1"/>
            <a:ext cx="7544250" cy="7401567"/>
            <a:chOff x="28118" y="-225565"/>
            <a:chExt cx="9486974" cy="8815612"/>
          </a:xfrm>
        </p:grpSpPr>
        <p:grpSp>
          <p:nvGrpSpPr>
            <p:cNvPr id="9" name="8 Grupo"/>
            <p:cNvGrpSpPr/>
            <p:nvPr/>
          </p:nvGrpSpPr>
          <p:grpSpPr>
            <a:xfrm>
              <a:off x="28118" y="-225565"/>
              <a:ext cx="7233770" cy="8815612"/>
              <a:chOff x="-13688" y="-242571"/>
              <a:chExt cx="7233770" cy="8815612"/>
            </a:xfrm>
          </p:grpSpPr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4774" y="-242571"/>
                <a:ext cx="2775308" cy="2375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" name="2 Grupo"/>
              <p:cNvGrpSpPr/>
              <p:nvPr/>
            </p:nvGrpSpPr>
            <p:grpSpPr>
              <a:xfrm>
                <a:off x="-13688" y="-242570"/>
                <a:ext cx="4275576" cy="8815611"/>
                <a:chOff x="-13688" y="-242570"/>
                <a:chExt cx="4275576" cy="8815611"/>
              </a:xfrm>
            </p:grpSpPr>
            <p:pic>
              <p:nvPicPr>
                <p:cNvPr id="5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2" y="-17005"/>
                  <a:ext cx="1859449" cy="2632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8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987"/>
                <a:stretch/>
              </p:blipFill>
              <p:spPr bwMode="auto">
                <a:xfrm>
                  <a:off x="2119109" y="-242570"/>
                  <a:ext cx="2142779" cy="29885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04" y="2746027"/>
                  <a:ext cx="2358577" cy="33418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0" t="2805" r="3453" b="4928"/>
                <a:stretch/>
              </p:blipFill>
              <p:spPr bwMode="auto">
                <a:xfrm>
                  <a:off x="-13688" y="5872140"/>
                  <a:ext cx="1933516" cy="270090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218" y="-1"/>
              <a:ext cx="2074874" cy="2937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778" l="4167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814">
            <a:off x="1987166" y="1242667"/>
            <a:ext cx="4993432" cy="340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66154" y="1944521"/>
            <a:ext cx="103943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14</a:t>
            </a:r>
            <a:endParaRPr lang="es-PE" sz="4000" dirty="0">
              <a:latin typeface="Arial Black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791" y="189384"/>
            <a:ext cx="1638388" cy="231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t="3125" r="29940" b="22850"/>
          <a:stretch/>
        </p:blipFill>
        <p:spPr bwMode="auto">
          <a:xfrm>
            <a:off x="1754627" y="5623751"/>
            <a:ext cx="1727244" cy="173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t="8657" r="32829" b="7480"/>
          <a:stretch/>
        </p:blipFill>
        <p:spPr bwMode="auto">
          <a:xfrm>
            <a:off x="7658006" y="2773526"/>
            <a:ext cx="1542916" cy="211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t="26672" r="28127" b="12802"/>
          <a:stretch/>
        </p:blipFill>
        <p:spPr bwMode="auto">
          <a:xfrm>
            <a:off x="6638804" y="5144895"/>
            <a:ext cx="2266753" cy="175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Puede ser una imagen de texto que dice &quot;COMANDO DISTRITAL COVID-1 VILLA EL SALV SALVADOR LOS INVITA AL FORO VIRTUAL DISTRITAL SÁBADO 30 DE MAYO &quot;Los Comedores y la solidaridad comunal contra el hambre, en tiempos de Pandemia&quot; REUNIÓN POR ZOOM HORA HORA 07:00 :07:00PM PM LIMA-PERÚ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60" y="2866221"/>
            <a:ext cx="1942984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32" y="3347140"/>
            <a:ext cx="1495643" cy="211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20 Grupo"/>
          <p:cNvGrpSpPr/>
          <p:nvPr/>
        </p:nvGrpSpPr>
        <p:grpSpPr>
          <a:xfrm>
            <a:off x="3679626" y="5737327"/>
            <a:ext cx="2866507" cy="1535288"/>
            <a:chOff x="5076056" y="3049863"/>
            <a:chExt cx="4198653" cy="2166388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049863"/>
              <a:ext cx="3812105" cy="2166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22 CuadroTexto"/>
            <p:cNvSpPr txBox="1"/>
            <p:nvPr/>
          </p:nvSpPr>
          <p:spPr>
            <a:xfrm>
              <a:off x="6242395" y="4695100"/>
              <a:ext cx="3032314" cy="5211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MX" b="1" dirty="0" smtClean="0"/>
                <a:t>BIOHUERTOS</a:t>
              </a:r>
              <a:endParaRPr lang="es-PE" b="1" dirty="0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50" y="4166290"/>
            <a:ext cx="1785824" cy="149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9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3532"/>
            <a:ext cx="2520280" cy="211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3" y="2924944"/>
            <a:ext cx="2538817" cy="212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 rot="861723">
            <a:off x="5090382" y="2294809"/>
            <a:ext cx="4062707" cy="954107"/>
          </a:xfrm>
          <a:prstGeom prst="rect">
            <a:avLst/>
          </a:prstGeom>
          <a:solidFill>
            <a:srgbClr val="FF0000"/>
          </a:solidFill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Ink Free" pitchFamily="66" charset="0"/>
              </a:rPr>
              <a:t>REACTIVACION ECONÓMICA</a:t>
            </a:r>
            <a:endParaRPr lang="es-PE" sz="2800" dirty="0">
              <a:solidFill>
                <a:schemeClr val="bg1"/>
              </a:solidFill>
              <a:latin typeface="Ink Free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609464" y="2924944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Black" pitchFamily="34" charset="0"/>
              </a:rPr>
              <a:t>3</a:t>
            </a:r>
            <a:endParaRPr lang="es-PE" sz="2000" dirty="0">
              <a:latin typeface="Arial Black" pitchFamily="34" charset="0"/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2672"/>
            <a:ext cx="2368958" cy="198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46" b="58206" l="5763" r="53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2" t="25685" r="46179" b="42451"/>
          <a:stretch/>
        </p:blipFill>
        <p:spPr bwMode="auto">
          <a:xfrm rot="20270948">
            <a:off x="-172016" y="2116529"/>
            <a:ext cx="3068516" cy="113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2936683" y="193532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itchFamily="34" charset="0"/>
              </a:rPr>
              <a:t>1</a:t>
            </a:r>
            <a:endParaRPr lang="es-PE" sz="2000" dirty="0"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9" y="185569"/>
            <a:ext cx="17621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00" y="2936726"/>
            <a:ext cx="1800200" cy="24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18" y="4343882"/>
            <a:ext cx="2464832" cy="206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" y="3852285"/>
            <a:ext cx="240188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CuadroTexto"/>
          <p:cNvSpPr txBox="1"/>
          <p:nvPr/>
        </p:nvSpPr>
        <p:spPr>
          <a:xfrm rot="427405">
            <a:off x="1838783" y="5587429"/>
            <a:ext cx="3445323" cy="8309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bg1"/>
                </a:solidFill>
                <a:latin typeface="Ink Free" pitchFamily="66" charset="0"/>
              </a:rPr>
              <a:t>GESTIÓN MUNICIPAL</a:t>
            </a:r>
            <a:endParaRPr lang="es-PE" sz="2400" dirty="0">
              <a:solidFill>
                <a:schemeClr val="bg1"/>
              </a:solidFill>
              <a:latin typeface="Ink Free" pitchFamily="66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407501" y="6210091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itchFamily="34" charset="0"/>
              </a:rPr>
              <a:t>3</a:t>
            </a:r>
            <a:endParaRPr lang="es-PE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6" y="41278"/>
            <a:ext cx="9195363" cy="691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83" y="851898"/>
            <a:ext cx="1758704" cy="249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0" y="171707"/>
            <a:ext cx="1574231" cy="222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 rot="861723">
            <a:off x="264804" y="2642593"/>
            <a:ext cx="2821233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solidFill>
                  <a:schemeClr val="bg1"/>
                </a:solidFill>
                <a:latin typeface="Ink Free" pitchFamily="66" charset="0"/>
              </a:rPr>
              <a:t>experiencias</a:t>
            </a:r>
            <a:endParaRPr lang="es-PE" sz="4000" dirty="0">
              <a:solidFill>
                <a:schemeClr val="bg1"/>
              </a:solidFill>
              <a:latin typeface="Ink Free" pitchFamily="66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86" y="529561"/>
            <a:ext cx="2406776" cy="207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656316" y="372878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itchFamily="34" charset="0"/>
              </a:rPr>
              <a:t>2</a:t>
            </a:r>
            <a:endParaRPr lang="es-PE" sz="2000" dirty="0">
              <a:latin typeface="Arial Black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621045" y="172823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itchFamily="34" charset="0"/>
              </a:rPr>
              <a:t>1</a:t>
            </a:r>
            <a:endParaRPr lang="es-PE" sz="2000" dirty="0">
              <a:latin typeface="Arial Black" pitchFamily="34" charset="0"/>
            </a:endParaRP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54" y="378035"/>
            <a:ext cx="2753213" cy="23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4367841" y="432224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itchFamily="34" charset="0"/>
              </a:rPr>
              <a:t>1</a:t>
            </a:r>
            <a:endParaRPr lang="es-PE" sz="2000" dirty="0">
              <a:latin typeface="Arial Black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1" y="3689319"/>
            <a:ext cx="1552512" cy="219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62" y="3817826"/>
            <a:ext cx="185089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1 CuadroTexto"/>
          <p:cNvSpPr txBox="1"/>
          <p:nvPr/>
        </p:nvSpPr>
        <p:spPr>
          <a:xfrm rot="611886">
            <a:off x="86971" y="5652405"/>
            <a:ext cx="26256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Ink Free" pitchFamily="66" charset="0"/>
              </a:rPr>
              <a:t>Contexto</a:t>
            </a:r>
            <a:endParaRPr lang="es-PE" sz="2400" b="1" dirty="0">
              <a:solidFill>
                <a:schemeClr val="bg1"/>
              </a:solidFill>
              <a:latin typeface="Ink Free" pitchFamily="66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4069" y="4239977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itchFamily="34" charset="0"/>
              </a:rPr>
              <a:t>2</a:t>
            </a:r>
            <a:endParaRPr lang="es-PE" sz="2000" dirty="0">
              <a:latin typeface="Arial Black" pitchFamily="34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06" y="4318794"/>
            <a:ext cx="1787808" cy="252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06" y="2754186"/>
            <a:ext cx="2312144" cy="193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CuadroTexto"/>
          <p:cNvSpPr txBox="1"/>
          <p:nvPr/>
        </p:nvSpPr>
        <p:spPr>
          <a:xfrm rot="861723">
            <a:off x="4634229" y="4734839"/>
            <a:ext cx="32463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Ink Free" pitchFamily="66" charset="0"/>
              </a:rPr>
              <a:t>´TOMAR EL PULSO</a:t>
            </a:r>
            <a:endParaRPr lang="es-PE" sz="2400" b="1" dirty="0">
              <a:solidFill>
                <a:schemeClr val="bg1"/>
              </a:solidFill>
              <a:latin typeface="Ink Free" pitchFamily="66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133951" y="3871177"/>
            <a:ext cx="51971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itchFamily="34" charset="0"/>
              </a:rPr>
              <a:t>2</a:t>
            </a:r>
            <a:endParaRPr lang="es-PE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0" y="420981"/>
            <a:ext cx="9000533" cy="6814870"/>
            <a:chOff x="0" y="420981"/>
            <a:chExt cx="9000533" cy="681487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1" t="16041" r="34305" b="9229"/>
            <a:stretch/>
          </p:blipFill>
          <p:spPr bwMode="auto">
            <a:xfrm>
              <a:off x="2925017" y="420981"/>
              <a:ext cx="3193141" cy="391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6" t="19117" r="28111" b="14062"/>
            <a:stretch/>
          </p:blipFill>
          <p:spPr bwMode="auto">
            <a:xfrm>
              <a:off x="183246" y="548680"/>
              <a:ext cx="2714269" cy="2304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6" t="22243" r="26574" b="14583"/>
            <a:stretch/>
          </p:blipFill>
          <p:spPr bwMode="auto">
            <a:xfrm>
              <a:off x="0" y="3212976"/>
              <a:ext cx="2826301" cy="2176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1" t="21259" r="27892" b="5208"/>
            <a:stretch/>
          </p:blipFill>
          <p:spPr bwMode="auto">
            <a:xfrm>
              <a:off x="6200348" y="4067360"/>
              <a:ext cx="2800185" cy="264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38" t="18204" r="26867" b="9178"/>
            <a:stretch/>
          </p:blipFill>
          <p:spPr bwMode="auto">
            <a:xfrm>
              <a:off x="6200348" y="819529"/>
              <a:ext cx="2631037" cy="2382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26" t="16647" r="25752" b="9921"/>
            <a:stretch/>
          </p:blipFill>
          <p:spPr bwMode="auto">
            <a:xfrm>
              <a:off x="2889878" y="4509120"/>
              <a:ext cx="3085869" cy="2726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20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3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0" y="245344"/>
            <a:ext cx="883298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29594" y="245344"/>
            <a:ext cx="6084811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Ink Free" pitchFamily="66" charset="0"/>
              </a:rPr>
              <a:t>COMANDO SALUD</a:t>
            </a:r>
          </a:p>
          <a:p>
            <a:pPr algn="ctr"/>
            <a:r>
              <a:rPr lang="es-MX" sz="5400" b="1" dirty="0" smtClean="0">
                <a:latin typeface="Ink Free" pitchFamily="66" charset="0"/>
              </a:rPr>
              <a:t>VES</a:t>
            </a:r>
            <a:endParaRPr lang="es-PE" sz="5400" b="1" dirty="0">
              <a:latin typeface="Ink Free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4363" y="5087990"/>
            <a:ext cx="8832980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Ink Free" pitchFamily="66" charset="0"/>
              </a:rPr>
              <a:t>Y</a:t>
            </a:r>
          </a:p>
          <a:p>
            <a:pPr algn="ctr"/>
            <a:r>
              <a:rPr lang="es-MX" sz="5400" b="1" dirty="0" smtClean="0">
                <a:latin typeface="Ink Free" pitchFamily="66" charset="0"/>
              </a:rPr>
              <a:t>Comité comunitario anti-</a:t>
            </a:r>
            <a:r>
              <a:rPr lang="es-MX" sz="5400" b="1" dirty="0" err="1" smtClean="0">
                <a:latin typeface="Ink Free" pitchFamily="66" charset="0"/>
              </a:rPr>
              <a:t>covid</a:t>
            </a:r>
            <a:endParaRPr lang="es-PE" sz="5400" b="1" dirty="0"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449</Words>
  <Application>Microsoft Office PowerPoint</Application>
  <PresentationFormat>Presentación en pantalla (4:3)</PresentationFormat>
  <Paragraphs>99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Ink Free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Usuario de Windows</cp:lastModifiedBy>
  <cp:revision>22</cp:revision>
  <dcterms:created xsi:type="dcterms:W3CDTF">2021-06-22T22:05:09Z</dcterms:created>
  <dcterms:modified xsi:type="dcterms:W3CDTF">2021-06-24T21:53:59Z</dcterms:modified>
</cp:coreProperties>
</file>