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57" r:id="rId3"/>
    <p:sldId id="261" r:id="rId4"/>
    <p:sldId id="267" r:id="rId5"/>
    <p:sldId id="274" r:id="rId6"/>
    <p:sldId id="268" r:id="rId7"/>
    <p:sldId id="270" r:id="rId8"/>
    <p:sldId id="269" r:id="rId9"/>
    <p:sldId id="275" r:id="rId10"/>
    <p:sldId id="271" r:id="rId11"/>
    <p:sldId id="276" r:id="rId12"/>
    <p:sldId id="272" r:id="rId13"/>
    <p:sldId id="277" r:id="rId14"/>
    <p:sldId id="258" r:id="rId15"/>
    <p:sldId id="262" r:id="rId16"/>
    <p:sldId id="263" r:id="rId17"/>
    <p:sldId id="264" r:id="rId18"/>
    <p:sldId id="265" r:id="rId19"/>
    <p:sldId id="266" r:id="rId20"/>
    <p:sldId id="259" r:id="rId21"/>
    <p:sldId id="260" r:id="rId22"/>
    <p:sldId id="273" r:id="rId23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1413CC7-2BC1-4AEC-8EE9-6B6A77831896}" type="datetimeFigureOut">
              <a:rPr lang="es-PE" smtClean="0"/>
              <a:t>22/06/2021</a:t>
            </a:fld>
            <a:endParaRPr lang="es-PE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PE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F03F539-7AC0-41E9-9296-33E2DF5FE237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413CC7-2BC1-4AEC-8EE9-6B6A77831896}" type="datetimeFigureOut">
              <a:rPr lang="es-PE" smtClean="0"/>
              <a:t>22/06/2021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03F539-7AC0-41E9-9296-33E2DF5FE237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413CC7-2BC1-4AEC-8EE9-6B6A77831896}" type="datetimeFigureOut">
              <a:rPr lang="es-PE" smtClean="0"/>
              <a:t>22/06/2021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03F539-7AC0-41E9-9296-33E2DF5FE237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413CC7-2BC1-4AEC-8EE9-6B6A77831896}" type="datetimeFigureOut">
              <a:rPr lang="es-PE" smtClean="0"/>
              <a:t>22/06/2021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03F539-7AC0-41E9-9296-33E2DF5FE237}" type="slidenum">
              <a:rPr lang="es-PE" smtClean="0"/>
              <a:t>‹Nº›</a:t>
            </a:fld>
            <a:endParaRPr lang="es-PE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413CC7-2BC1-4AEC-8EE9-6B6A77831896}" type="datetimeFigureOut">
              <a:rPr lang="es-PE" smtClean="0"/>
              <a:t>22/06/2021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03F539-7AC0-41E9-9296-33E2DF5FE237}" type="slidenum">
              <a:rPr lang="es-PE" smtClean="0"/>
              <a:t>‹Nº›</a:t>
            </a:fld>
            <a:endParaRPr lang="es-PE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413CC7-2BC1-4AEC-8EE9-6B6A77831896}" type="datetimeFigureOut">
              <a:rPr lang="es-PE" smtClean="0"/>
              <a:t>22/06/2021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03F539-7AC0-41E9-9296-33E2DF5FE237}" type="slidenum">
              <a:rPr lang="es-PE" smtClean="0"/>
              <a:t>‹Nº›</a:t>
            </a:fld>
            <a:endParaRPr lang="es-PE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413CC7-2BC1-4AEC-8EE9-6B6A77831896}" type="datetimeFigureOut">
              <a:rPr lang="es-PE" smtClean="0"/>
              <a:t>22/06/2021</a:t>
            </a:fld>
            <a:endParaRPr lang="es-P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03F539-7AC0-41E9-9296-33E2DF5FE237}" type="slidenum">
              <a:rPr lang="es-PE" smtClean="0"/>
              <a:t>‹Nº›</a:t>
            </a:fld>
            <a:endParaRPr lang="es-P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413CC7-2BC1-4AEC-8EE9-6B6A77831896}" type="datetimeFigureOut">
              <a:rPr lang="es-PE" smtClean="0"/>
              <a:t>22/06/2021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03F539-7AC0-41E9-9296-33E2DF5FE237}" type="slidenum">
              <a:rPr lang="es-PE" smtClean="0"/>
              <a:t>‹Nº›</a:t>
            </a:fld>
            <a:endParaRPr lang="es-PE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413CC7-2BC1-4AEC-8EE9-6B6A77831896}" type="datetimeFigureOut">
              <a:rPr lang="es-PE" smtClean="0"/>
              <a:t>22/06/2021</a:t>
            </a:fld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03F539-7AC0-41E9-9296-33E2DF5FE237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1413CC7-2BC1-4AEC-8EE9-6B6A77831896}" type="datetimeFigureOut">
              <a:rPr lang="es-PE" smtClean="0"/>
              <a:t>22/06/2021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03F539-7AC0-41E9-9296-33E2DF5FE237}" type="slidenum">
              <a:rPr lang="es-PE" smtClean="0"/>
              <a:t>‹Nº›</a:t>
            </a:fld>
            <a:endParaRPr lang="es-P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1413CC7-2BC1-4AEC-8EE9-6B6A77831896}" type="datetimeFigureOut">
              <a:rPr lang="es-PE" smtClean="0"/>
              <a:t>22/06/2021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F03F539-7AC0-41E9-9296-33E2DF5FE237}" type="slidenum">
              <a:rPr lang="es-PE" smtClean="0"/>
              <a:t>‹Nº›</a:t>
            </a:fld>
            <a:endParaRPr lang="es-PE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1413CC7-2BC1-4AEC-8EE9-6B6A77831896}" type="datetimeFigureOut">
              <a:rPr lang="es-PE" smtClean="0"/>
              <a:t>22/06/2021</a:t>
            </a:fld>
            <a:endParaRPr lang="es-PE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PE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F03F539-7AC0-41E9-9296-33E2DF5FE237}" type="slidenum">
              <a:rPr lang="es-PE" smtClean="0"/>
              <a:t>‹Nº›</a:t>
            </a:fld>
            <a:endParaRPr 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D:\AÑO 2011\PROYECTOS\LA RIOJA\FOTOS\FOTO AGU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968552"/>
            <a:ext cx="2339752" cy="1889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5 Imagen" descr="D:\AÑO 2011\PROYECTOS\LA RIOJA\FOTOS\NUEVA ESPERANZA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968552"/>
            <a:ext cx="2232248" cy="1889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3 Imagen" descr="Proyectos de innovación científica mejoraran la agricultura en Ica | Foto 1  de 3 | Ciencia | Epic | Peru.com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41168"/>
            <a:ext cx="2483768" cy="1916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4 Imagen" descr="POR AÑO, PERÚ SIEMBRA 1.000 HAS DE ESPÁRRAGO NUEVAS Y REEMPLAZA OTRAS 1.000  HAS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264" y="4968552"/>
            <a:ext cx="2195736" cy="191683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848872" cy="2982193"/>
          </a:xfrm>
        </p:spPr>
        <p:txBody>
          <a:bodyPr>
            <a:normAutofit fontScale="90000"/>
          </a:bodyPr>
          <a:lstStyle/>
          <a:p>
            <a:pPr algn="ctr"/>
            <a:r>
              <a:rPr lang="es-PE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«SALVANDO VIDAS CON FAMILIAS MIGRANTES DE LA SIERRA DEL PERÚ QUE VIVEN EN ICA»</a:t>
            </a:r>
            <a:endParaRPr lang="es-PE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619" y="4293096"/>
            <a:ext cx="3456384" cy="576064"/>
          </a:xfrm>
        </p:spPr>
        <p:txBody>
          <a:bodyPr>
            <a:normAutofit/>
          </a:bodyPr>
          <a:lstStyle/>
          <a:p>
            <a:r>
              <a:rPr lang="es-PE" sz="2800" b="1" dirty="0" smtClean="0">
                <a:solidFill>
                  <a:schemeClr val="tx1"/>
                </a:solidFill>
              </a:rPr>
              <a:t>PARTNERSCHAFT</a:t>
            </a:r>
            <a:endParaRPr lang="es-PE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54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D:\AÑO 2018\INFORME\HANNES\fotos\Octubre\Elizabeth 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2882">
            <a:off x="3653752" y="3554119"/>
            <a:ext cx="2865295" cy="1611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:\AÑO 2018\INFORME\HANNES\fotos\Octubre\Mishely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221925"/>
            <a:ext cx="2869588" cy="1614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1 Título"/>
          <p:cNvSpPr txBox="1">
            <a:spLocks/>
          </p:cNvSpPr>
          <p:nvPr/>
        </p:nvSpPr>
        <p:spPr>
          <a:xfrm>
            <a:off x="457200" y="764704"/>
            <a:ext cx="8229600" cy="850106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PE" sz="3200" dirty="0" smtClean="0"/>
              <a:t/>
            </a:r>
            <a:br>
              <a:rPr lang="es-PE" sz="3200" dirty="0" smtClean="0"/>
            </a:br>
            <a:r>
              <a:rPr lang="es-PE" sz="3200" dirty="0" smtClean="0"/>
              <a:t>«SALVANDO VIDAS» UN COMPROMISO CON LA  </a:t>
            </a:r>
            <a:r>
              <a:rPr lang="es-PE" sz="3200" dirty="0"/>
              <a:t>PARTNERSCHAFT</a:t>
            </a:r>
            <a:r>
              <a:rPr lang="es-PE" sz="3200" dirty="0" smtClean="0"/>
              <a:t/>
            </a:r>
            <a:br>
              <a:rPr lang="es-PE" sz="3200" dirty="0" smtClean="0"/>
            </a:br>
            <a:r>
              <a:rPr lang="es-PE" sz="3200" dirty="0" smtClean="0"/>
              <a:t/>
            </a:r>
            <a:br>
              <a:rPr lang="es-PE" sz="3200" dirty="0" smtClean="0"/>
            </a:br>
            <a:r>
              <a:rPr lang="es-PE" sz="3200" dirty="0" smtClean="0"/>
              <a:t> </a:t>
            </a:r>
            <a:endParaRPr lang="es-PE" sz="3200" dirty="0"/>
          </a:p>
        </p:txBody>
      </p:sp>
      <p:pic>
        <p:nvPicPr>
          <p:cNvPr id="2051" name="Picture 3" descr="D:\AÑO 2018\INFORME\HANNES\fotos\Octubre\Camila 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961905"/>
            <a:ext cx="1807949" cy="275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:\AÑO 2021\FOTOS PRESENTACION\JESSENI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102" y="1614810"/>
            <a:ext cx="3437796" cy="1935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62969" y="1832101"/>
            <a:ext cx="275699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dirty="0" smtClean="0"/>
              <a:t>Niñas con habilidades especiales </a:t>
            </a:r>
          </a:p>
          <a:p>
            <a:pPr algn="just"/>
            <a:endParaRPr lang="es-PE" sz="2000" b="1" dirty="0"/>
          </a:p>
          <a:p>
            <a:pPr algn="just"/>
            <a:r>
              <a:rPr lang="es-PE" sz="2000" b="1" dirty="0" smtClean="0"/>
              <a:t>Estrategias: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es-PE" sz="2000" dirty="0" smtClean="0"/>
              <a:t>Terapia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es-PE" sz="2000" dirty="0" smtClean="0"/>
              <a:t>Acompañamiento a la familia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es-PE" sz="2000" dirty="0" smtClean="0"/>
              <a:t>Jóvenes a la obra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es-PE" sz="2000" dirty="0" smtClean="0"/>
              <a:t>De niña a </a:t>
            </a:r>
            <a:r>
              <a:rPr lang="es-PE" sz="2000" dirty="0" smtClean="0"/>
              <a:t>niña</a:t>
            </a:r>
            <a:endParaRPr lang="es-PE" sz="2000" dirty="0" smtClean="0"/>
          </a:p>
        </p:txBody>
      </p:sp>
      <p:sp>
        <p:nvSpPr>
          <p:cNvPr id="4" name="AutoShape 4" descr="https://apis.mail.yahoo.com/ws/v3/mailboxes/@.id==VjN-2Ld6GkL0IP71GFT76euSTOQurBQaUp3-tn3mgccZ08nDKonpZM3DkpxWL3CqPOOr0U0m8ZoTNjTPQuA7Q5muzA/messages/@.id==AMYl5C4AAAfdWjF2NQ4hMDI6XCc/content/parts/@.id==2/thumbnail?appid=YMailNorr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5125" name="Picture 5" descr="D:\AÑO 2021\FOTOS PRESENTACION\thumbnai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4826">
            <a:off x="6048482" y="1724098"/>
            <a:ext cx="3035829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:\AÑO 2021\FOTOS PRESENTACION\thumbnail (1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251" y="5221925"/>
            <a:ext cx="2729109" cy="1535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274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457200" y="764704"/>
            <a:ext cx="8229600" cy="850106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PE" sz="3200" dirty="0" smtClean="0"/>
              <a:t/>
            </a:r>
            <a:br>
              <a:rPr lang="es-PE" sz="3200" dirty="0" smtClean="0"/>
            </a:br>
            <a:r>
              <a:rPr lang="es-PE" sz="3200" dirty="0" smtClean="0"/>
              <a:t>«SALVANDO VIDAS» UN COMPROMISO CON LA  </a:t>
            </a:r>
            <a:r>
              <a:rPr lang="es-PE" sz="3200" dirty="0"/>
              <a:t>PARTNERSCHAFT</a:t>
            </a:r>
            <a:r>
              <a:rPr lang="es-PE" sz="3200" dirty="0" smtClean="0"/>
              <a:t/>
            </a:r>
            <a:br>
              <a:rPr lang="es-PE" sz="3200" dirty="0" smtClean="0"/>
            </a:br>
            <a:r>
              <a:rPr lang="es-PE" sz="3200" dirty="0" smtClean="0"/>
              <a:t/>
            </a:r>
            <a:br>
              <a:rPr lang="es-PE" sz="3200" dirty="0" smtClean="0"/>
            </a:br>
            <a:r>
              <a:rPr lang="es-PE" sz="3200" dirty="0" smtClean="0"/>
              <a:t> </a:t>
            </a:r>
            <a:endParaRPr lang="es-PE" sz="3200" dirty="0"/>
          </a:p>
        </p:txBody>
      </p:sp>
      <p:sp>
        <p:nvSpPr>
          <p:cNvPr id="4" name="AutoShape 5" descr="blob:https://web.whatsapp.com/b4079038-187a-4120-90fa-d757b7b4d57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" name="AutoShape 7" descr="blob:https://web.whatsapp.com/b4079038-187a-4120-90fa-d757b7b4d578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3080" name="Picture 8" descr="C:\Users\Usuario\Downloads\WhatsApp Image 2021-06-19 at 12.54.52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427826"/>
            <a:ext cx="3322630" cy="44301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 Cuadro de texto"/>
          <p:cNvSpPr txBox="1"/>
          <p:nvPr/>
        </p:nvSpPr>
        <p:spPr>
          <a:xfrm rot="20010872">
            <a:off x="17806" y="1567606"/>
            <a:ext cx="2002790" cy="551180"/>
          </a:xfrm>
          <a:prstGeom prst="rect">
            <a:avLst/>
          </a:prstGeom>
          <a:solidFill>
            <a:srgbClr val="92D05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PE" sz="2800" b="1" dirty="0" smtClean="0">
                <a:solidFill>
                  <a:srgbClr val="000000"/>
                </a:solidFill>
                <a:ea typeface="Calibri"/>
                <a:cs typeface="Times New Roman"/>
              </a:rPr>
              <a:t>MISHA</a:t>
            </a:r>
            <a:endParaRPr lang="es-PE" sz="1100" dirty="0">
              <a:effectLst/>
              <a:ea typeface="Calibri"/>
              <a:cs typeface="Times New Roman"/>
            </a:endParaRPr>
          </a:p>
        </p:txBody>
      </p:sp>
      <p:sp>
        <p:nvSpPr>
          <p:cNvPr id="13" name="4 Cuadro de texto"/>
          <p:cNvSpPr txBox="1">
            <a:spLocks noGrp="1"/>
          </p:cNvSpPr>
          <p:nvPr>
            <p:ph type="title"/>
          </p:nvPr>
        </p:nvSpPr>
        <p:spPr>
          <a:xfrm>
            <a:off x="1763689" y="1844824"/>
            <a:ext cx="2304256" cy="43367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PE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ANTES</a:t>
            </a:r>
            <a:endParaRPr lang="es-PE" sz="2000" dirty="0">
              <a:effectLst/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15" name="4 Cuadro de texto"/>
          <p:cNvSpPr txBox="1">
            <a:spLocks/>
          </p:cNvSpPr>
          <p:nvPr/>
        </p:nvSpPr>
        <p:spPr>
          <a:xfrm>
            <a:off x="5436096" y="1843196"/>
            <a:ext cx="2304256" cy="43367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l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PE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AHORA</a:t>
            </a:r>
            <a:endParaRPr lang="es-PE" sz="2000" dirty="0">
              <a:effectLst/>
              <a:latin typeface="Arial" pitchFamily="34" charset="0"/>
              <a:ea typeface="Calibri"/>
              <a:cs typeface="Arial" pitchFamily="34" charset="0"/>
            </a:endParaRPr>
          </a:p>
        </p:txBody>
      </p:sp>
      <p:pic>
        <p:nvPicPr>
          <p:cNvPr id="3081" name="Picture 9" descr="D:\AÑO 2018\INFORME\HANNES\fotos\setiembre\niños discapa\41741358_1735598166537723_5280026085516378112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143" y="2530641"/>
            <a:ext cx="2333858" cy="41490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54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:\Users\Usuario\Downloads\WhatsApp Image 2020-04-11 at 13.40.29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700808"/>
            <a:ext cx="3744416" cy="4680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D:\AÑO 2018\INFORME\HANNES\fotos\setiembre\niños discapa\41539616_2040275216088789_216328423138656256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1307">
            <a:off x="172344" y="2184490"/>
            <a:ext cx="5156654" cy="2900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https://apis.mail.yahoo.com/ws/v3/mailboxes/@.id==VjN-2Ld6GkL0IP71GFT76euSTOQurBQaUp3-tn3mgccZ08nDKonpZM3DkpxWL3CqPOOr0U0m8ZoTNjTPQuA7Q5muzA/messages/@.id==AMYl5C4AAAg7WjFyzAP3oKN3XO4/content/parts/@.id==4/thumbnail?appid=YMailNorr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57200" y="764704"/>
            <a:ext cx="8229600" cy="850106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PE" sz="3200" dirty="0" smtClean="0"/>
              <a:t/>
            </a:r>
            <a:br>
              <a:rPr lang="es-PE" sz="3200" dirty="0" smtClean="0"/>
            </a:br>
            <a:r>
              <a:rPr lang="es-PE" sz="3200" dirty="0" smtClean="0"/>
              <a:t>«SALVANDO VIDAS» UN COMPROMISO CON LA  </a:t>
            </a:r>
            <a:r>
              <a:rPr lang="es-PE" sz="3200" dirty="0"/>
              <a:t>PARTNERSCHAFT</a:t>
            </a:r>
            <a:r>
              <a:rPr lang="es-PE" sz="3200" dirty="0" smtClean="0"/>
              <a:t/>
            </a:r>
            <a:br>
              <a:rPr lang="es-PE" sz="3200" dirty="0" smtClean="0"/>
            </a:br>
            <a:r>
              <a:rPr lang="es-PE" sz="3200" dirty="0" smtClean="0"/>
              <a:t/>
            </a:r>
            <a:br>
              <a:rPr lang="es-PE" sz="3200" dirty="0" smtClean="0"/>
            </a:br>
            <a:r>
              <a:rPr lang="es-PE" sz="3200" dirty="0" smtClean="0"/>
              <a:t> </a:t>
            </a:r>
            <a:endParaRPr lang="es-PE" sz="3200" dirty="0"/>
          </a:p>
        </p:txBody>
      </p:sp>
      <p:sp>
        <p:nvSpPr>
          <p:cNvPr id="11" name="1 Cuadro de texto"/>
          <p:cNvSpPr txBox="1"/>
          <p:nvPr/>
        </p:nvSpPr>
        <p:spPr>
          <a:xfrm rot="20010872">
            <a:off x="173381" y="1494619"/>
            <a:ext cx="2002790" cy="551180"/>
          </a:xfrm>
          <a:prstGeom prst="rect">
            <a:avLst/>
          </a:prstGeom>
          <a:solidFill>
            <a:srgbClr val="92D05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PE" sz="2800" b="1" dirty="0" smtClean="0">
                <a:solidFill>
                  <a:srgbClr val="000000"/>
                </a:solidFill>
                <a:ea typeface="Calibri"/>
                <a:cs typeface="Times New Roman"/>
              </a:rPr>
              <a:t>CAMILA</a:t>
            </a:r>
            <a:endParaRPr lang="es-PE" sz="1100" dirty="0">
              <a:effectLst/>
              <a:ea typeface="Calibri"/>
              <a:cs typeface="Times New Roman"/>
            </a:endParaRPr>
          </a:p>
        </p:txBody>
      </p:sp>
      <p:sp>
        <p:nvSpPr>
          <p:cNvPr id="12" name="4 Cuadro de texto"/>
          <p:cNvSpPr txBox="1">
            <a:spLocks noGrp="1"/>
          </p:cNvSpPr>
          <p:nvPr>
            <p:ph type="title"/>
          </p:nvPr>
        </p:nvSpPr>
        <p:spPr>
          <a:xfrm>
            <a:off x="1979712" y="1670184"/>
            <a:ext cx="2304256" cy="43367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PE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ANTES</a:t>
            </a:r>
            <a:endParaRPr lang="es-PE" sz="2000" dirty="0">
              <a:effectLst/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13" name="4 Cuadro de texto"/>
          <p:cNvSpPr txBox="1">
            <a:spLocks/>
          </p:cNvSpPr>
          <p:nvPr/>
        </p:nvSpPr>
        <p:spPr>
          <a:xfrm>
            <a:off x="6084168" y="1553371"/>
            <a:ext cx="2304256" cy="43367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l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PE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AHORA</a:t>
            </a:r>
            <a:endParaRPr lang="es-PE" sz="2000" dirty="0">
              <a:effectLst/>
              <a:latin typeface="Arial" pitchFamily="34" charset="0"/>
              <a:ea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7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448" y="2276872"/>
            <a:ext cx="3168352" cy="41764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7" descr="D:\AÑO 2018\INFORME\HANNES\fotos\Octubre\Milagritos 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47" y="2924944"/>
            <a:ext cx="4864541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1 Título"/>
          <p:cNvSpPr txBox="1">
            <a:spLocks/>
          </p:cNvSpPr>
          <p:nvPr/>
        </p:nvSpPr>
        <p:spPr>
          <a:xfrm>
            <a:off x="457200" y="764704"/>
            <a:ext cx="8229600" cy="850106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PE" sz="3200" dirty="0" smtClean="0"/>
              <a:t/>
            </a:r>
            <a:br>
              <a:rPr lang="es-PE" sz="3200" dirty="0" smtClean="0"/>
            </a:br>
            <a:r>
              <a:rPr lang="es-PE" sz="3200" dirty="0" smtClean="0"/>
              <a:t>«SALVANDO VIDAS» UN COMPROMISO CON LA  </a:t>
            </a:r>
            <a:r>
              <a:rPr lang="es-PE" sz="3200" dirty="0"/>
              <a:t>PARTNERSCHAFT</a:t>
            </a:r>
            <a:r>
              <a:rPr lang="es-PE" sz="3200" dirty="0" smtClean="0"/>
              <a:t/>
            </a:r>
            <a:br>
              <a:rPr lang="es-PE" sz="3200" dirty="0" smtClean="0"/>
            </a:br>
            <a:r>
              <a:rPr lang="es-PE" sz="3200" dirty="0" smtClean="0"/>
              <a:t/>
            </a:r>
            <a:br>
              <a:rPr lang="es-PE" sz="3200" dirty="0" smtClean="0"/>
            </a:br>
            <a:r>
              <a:rPr lang="es-PE" sz="3200" dirty="0" smtClean="0"/>
              <a:t> </a:t>
            </a:r>
            <a:endParaRPr lang="es-PE" sz="3200" dirty="0"/>
          </a:p>
        </p:txBody>
      </p:sp>
      <p:sp>
        <p:nvSpPr>
          <p:cNvPr id="11" name="1 Cuadro de texto"/>
          <p:cNvSpPr txBox="1"/>
          <p:nvPr/>
        </p:nvSpPr>
        <p:spPr>
          <a:xfrm rot="21059813">
            <a:off x="303282" y="1574567"/>
            <a:ext cx="2543033" cy="751736"/>
          </a:xfrm>
          <a:prstGeom prst="rect">
            <a:avLst/>
          </a:prstGeom>
          <a:solidFill>
            <a:srgbClr val="92D05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PE" sz="2800" b="1" dirty="0" smtClean="0">
                <a:solidFill>
                  <a:srgbClr val="000000"/>
                </a:solidFill>
                <a:ea typeface="Calibri"/>
                <a:cs typeface="Times New Roman"/>
              </a:rPr>
              <a:t>MILAGRITOS</a:t>
            </a:r>
            <a:endParaRPr lang="es-PE" sz="1100" dirty="0">
              <a:effectLst/>
              <a:ea typeface="Calibri"/>
              <a:cs typeface="Times New Roman"/>
            </a:endParaRPr>
          </a:p>
        </p:txBody>
      </p:sp>
      <p:sp>
        <p:nvSpPr>
          <p:cNvPr id="12" name="4 Cuadro de texto"/>
          <p:cNvSpPr txBox="1">
            <a:spLocks/>
          </p:cNvSpPr>
          <p:nvPr/>
        </p:nvSpPr>
        <p:spPr>
          <a:xfrm>
            <a:off x="6382544" y="1516759"/>
            <a:ext cx="2304256" cy="43367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l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PE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AHORA</a:t>
            </a:r>
            <a:endParaRPr lang="es-PE" sz="2000" dirty="0">
              <a:effectLst/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13" name="4 Cuadro de texto"/>
          <p:cNvSpPr txBox="1">
            <a:spLocks noGrp="1"/>
          </p:cNvSpPr>
          <p:nvPr>
            <p:ph type="title"/>
          </p:nvPr>
        </p:nvSpPr>
        <p:spPr>
          <a:xfrm>
            <a:off x="2483768" y="2420888"/>
            <a:ext cx="2304256" cy="43367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PE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ANTES</a:t>
            </a:r>
            <a:endParaRPr lang="es-PE" sz="2000" dirty="0">
              <a:effectLst/>
              <a:latin typeface="Arial" pitchFamily="34" charset="0"/>
              <a:ea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1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81615" y="1412776"/>
            <a:ext cx="8229600" cy="4713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PE" dirty="0" smtClean="0"/>
              <a:t>1. Respuesta de emergencia: </a:t>
            </a:r>
          </a:p>
          <a:p>
            <a:pPr marL="0" indent="0">
              <a:buNone/>
            </a:pPr>
            <a:endParaRPr lang="es-PE" dirty="0" smtClean="0"/>
          </a:p>
          <a:p>
            <a:endParaRPr lang="es-PE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7265" y="746620"/>
            <a:ext cx="8229600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es-PE" dirty="0" smtClean="0"/>
              <a:t/>
            </a:r>
            <a:br>
              <a:rPr lang="es-PE" dirty="0" smtClean="0"/>
            </a:br>
            <a:r>
              <a:rPr lang="es-PE" dirty="0" smtClean="0"/>
              <a:t>«</a:t>
            </a:r>
            <a:r>
              <a:rPr lang="es-PE" sz="3600" dirty="0" smtClean="0"/>
              <a:t>SALVANDO VIDAS» UN COMPROMISO CON LA  </a:t>
            </a:r>
            <a:r>
              <a:rPr lang="es-PE" sz="3600" dirty="0"/>
              <a:t>PARTNERSCHAFT</a:t>
            </a:r>
            <a:r>
              <a:rPr lang="es-PE" sz="3600" dirty="0"/>
              <a:t/>
            </a:r>
            <a:br>
              <a:rPr lang="es-PE" sz="3600" dirty="0"/>
            </a:br>
            <a:r>
              <a:rPr lang="es-PE" sz="3600" dirty="0" smtClean="0"/>
              <a:t/>
            </a:r>
            <a:br>
              <a:rPr lang="es-PE" sz="3600" dirty="0" smtClean="0"/>
            </a:br>
            <a:r>
              <a:rPr lang="es-PE" dirty="0" smtClean="0"/>
              <a:t> </a:t>
            </a:r>
            <a:endParaRPr lang="es-PE" dirty="0"/>
          </a:p>
        </p:txBody>
      </p:sp>
      <p:pic>
        <p:nvPicPr>
          <p:cNvPr id="4" name="3 Imagen" descr="C:\Users\Usuario\Downloads\WhatsApp Image 2020-04-08 at 16.15.00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8242">
            <a:off x="838960" y="2327024"/>
            <a:ext cx="3024336" cy="252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4 Imagen" descr="C:\Users\Usuario\Downloads\WhatsApp Image 2020-04-08 at 16.11.30.jpe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37"/>
          <a:stretch/>
        </p:blipFill>
        <p:spPr bwMode="auto">
          <a:xfrm>
            <a:off x="3923928" y="2058525"/>
            <a:ext cx="1944216" cy="27867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7 Imagen" descr="D:\2020\116042470_2435008770125452_2128052534293245141_n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4227">
            <a:off x="5454492" y="3796818"/>
            <a:ext cx="2543810" cy="303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8 Imagen" descr="C:\Users\Usuario\Downloads\WhatsApp Image 2020-07-29 at 17.28.09.jpe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8748">
            <a:off x="2147408" y="4390047"/>
            <a:ext cx="2845435" cy="213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9 Imagen" descr="D:\2020\97188484_2942670752650299_7678826051169943552_n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3749">
            <a:off x="6205194" y="1861129"/>
            <a:ext cx="2438859" cy="1800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307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100" y="320702"/>
            <a:ext cx="8229600" cy="778098"/>
          </a:xfrm>
        </p:spPr>
        <p:txBody>
          <a:bodyPr>
            <a:normAutofit/>
          </a:bodyPr>
          <a:lstStyle/>
          <a:p>
            <a:r>
              <a:rPr lang="es-PE" dirty="0" smtClean="0"/>
              <a:t>INICIATIVAS</a:t>
            </a:r>
            <a:endParaRPr lang="es-PE" dirty="0"/>
          </a:p>
        </p:txBody>
      </p:sp>
      <p:pic>
        <p:nvPicPr>
          <p:cNvPr id="6" name="Picture 2" descr="C:\Users\Usuario\Downloads\WhatsApp Image 2020-09-11 at 15.51.57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578" y="1666672"/>
            <a:ext cx="4573768" cy="236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Usuario\Downloads\WhatsApp Image 2020-09-11 at 15.52.26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33056"/>
            <a:ext cx="4320480" cy="260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 redondeado"/>
          <p:cNvSpPr/>
          <p:nvPr/>
        </p:nvSpPr>
        <p:spPr>
          <a:xfrm>
            <a:off x="611560" y="1876898"/>
            <a:ext cx="2837521" cy="176886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PE" sz="2800" dirty="0">
                <a:latin typeface="Arial" pitchFamily="34" charset="0"/>
                <a:cs typeface="Arial" pitchFamily="34" charset="0"/>
              </a:rPr>
              <a:t>Se facilita el acercamiento entre estado y sociedad </a:t>
            </a:r>
            <a:r>
              <a:rPr lang="es-PE" sz="2800" dirty="0" smtClean="0">
                <a:latin typeface="Arial" pitchFamily="34" charset="0"/>
                <a:cs typeface="Arial" pitchFamily="34" charset="0"/>
              </a:rPr>
              <a:t>civil </a:t>
            </a:r>
            <a:endParaRPr lang="es-PE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4716016" y="4135030"/>
            <a:ext cx="4015684" cy="2508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PE" sz="2800" dirty="0">
                <a:latin typeface="Arial" pitchFamily="34" charset="0"/>
                <a:cs typeface="Arial" pitchFamily="34" charset="0"/>
              </a:rPr>
              <a:t>Una mirada en común sobre la pandemia desde el enfoque técnico con </a:t>
            </a:r>
            <a:r>
              <a:rPr lang="es-PE" sz="2800" dirty="0" smtClean="0">
                <a:latin typeface="Arial" pitchFamily="34" charset="0"/>
                <a:cs typeface="Arial" pitchFamily="34" charset="0"/>
              </a:rPr>
              <a:t>los colegios </a:t>
            </a:r>
            <a:r>
              <a:rPr lang="es-PE" sz="2800" dirty="0" smtClean="0">
                <a:latin typeface="Arial" pitchFamily="34" charset="0"/>
                <a:cs typeface="Arial" pitchFamily="34" charset="0"/>
              </a:rPr>
              <a:t>profesionales</a:t>
            </a:r>
            <a:endParaRPr lang="es-PE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13455" y="1098800"/>
            <a:ext cx="8206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dirty="0" smtClean="0"/>
              <a:t>2. Respuesta ciudadana: Plataforma Ciudadana </a:t>
            </a:r>
            <a:endParaRPr lang="es-PE" sz="2400" dirty="0"/>
          </a:p>
        </p:txBody>
      </p:sp>
    </p:spTree>
    <p:extLst>
      <p:ext uri="{BB962C8B-B14F-4D97-AF65-F5344CB8AC3E}">
        <p14:creationId xmlns:p14="http://schemas.microsoft.com/office/powerpoint/2010/main" val="331066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INICIATIVAS</a:t>
            </a: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395536" y="1772816"/>
            <a:ext cx="3034680" cy="4104456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 dirty="0" smtClean="0">
                <a:latin typeface="Arial" pitchFamily="34" charset="0"/>
                <a:cs typeface="Arial" pitchFamily="34" charset="0"/>
              </a:rPr>
              <a:t>Instalación de 02 albergues con la  participación organizada de los representantes de los distritos más vulnerables (</a:t>
            </a:r>
            <a:r>
              <a:rPr lang="es-PE" dirty="0" err="1" smtClean="0">
                <a:latin typeface="Arial" pitchFamily="34" charset="0"/>
                <a:cs typeface="Arial" pitchFamily="34" charset="0"/>
              </a:rPr>
              <a:t>Tinguiña</a:t>
            </a:r>
            <a:r>
              <a:rPr lang="es-PE" dirty="0" smtClean="0">
                <a:latin typeface="Arial" pitchFamily="34" charset="0"/>
                <a:cs typeface="Arial" pitchFamily="34" charset="0"/>
              </a:rPr>
              <a:t> y </a:t>
            </a:r>
            <a:r>
              <a:rPr lang="es-PE" dirty="0" err="1" smtClean="0">
                <a:latin typeface="Arial" pitchFamily="34" charset="0"/>
                <a:cs typeface="Arial" pitchFamily="34" charset="0"/>
              </a:rPr>
              <a:t>Subtanjalla</a:t>
            </a:r>
            <a:r>
              <a:rPr lang="es-PE" dirty="0" smtClean="0">
                <a:latin typeface="Arial" pitchFamily="34" charset="0"/>
                <a:cs typeface="Arial" pitchFamily="34" charset="0"/>
              </a:rPr>
              <a:t>)</a:t>
            </a:r>
            <a:endParaRPr lang="es-PE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D:\LOURDES\PLATA FORMA\ead45004-9cd2-4661-a85a-2a9816caaef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772816"/>
            <a:ext cx="4862314" cy="388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40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INICIATIVAS</a:t>
            </a:r>
          </a:p>
        </p:txBody>
      </p:sp>
      <p:pic>
        <p:nvPicPr>
          <p:cNvPr id="4" name="Picture 3" descr="C:\Users\Usuario\Downloads\WhatsApp Image 2020-08-04 at 20.00.55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36268" flipH="1">
            <a:off x="366381" y="4270135"/>
            <a:ext cx="2536454" cy="1426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Usuario\Downloads\WhatsApp Image 2020-09-12 at 13.09.27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2095">
            <a:off x="4788024" y="1414876"/>
            <a:ext cx="3999096" cy="2518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 redondeado"/>
          <p:cNvSpPr/>
          <p:nvPr/>
        </p:nvSpPr>
        <p:spPr>
          <a:xfrm>
            <a:off x="611560" y="1291217"/>
            <a:ext cx="3888432" cy="2448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sz="2400" dirty="0">
                <a:latin typeface="Arial" pitchFamily="34" charset="0"/>
                <a:cs typeface="Arial" pitchFamily="34" charset="0"/>
              </a:rPr>
              <a:t>Se ha colocado en la agenda política y publica las necesidades de las organizaciones de base (comedores y vasos de leche)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5652120" y="4293096"/>
            <a:ext cx="3135000" cy="19344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sz="2400" dirty="0">
                <a:latin typeface="Arial" pitchFamily="34" charset="0"/>
                <a:cs typeface="Arial" pitchFamily="34" charset="0"/>
              </a:rPr>
              <a:t>Acciones de incidencia para una respuesta efectiva contra el COVID en la región</a:t>
            </a:r>
          </a:p>
        </p:txBody>
      </p:sp>
      <p:pic>
        <p:nvPicPr>
          <p:cNvPr id="8" name="Picture 2" descr="C:\Users\Usuario\Downloads\WhatsApp Image 2020-09-12 at 15.13.21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338" y="3573016"/>
            <a:ext cx="2973741" cy="3155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43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INICIATIVAS</a:t>
            </a:r>
          </a:p>
        </p:txBody>
      </p:sp>
      <p:sp>
        <p:nvSpPr>
          <p:cNvPr id="4" name="AutoShape 2" descr="blob:https://web.whatsapp.com/730d1691-2d04-41e9-8ffb-8a6f8cdc03c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1027" name="Picture 3" descr="C:\Users\Usuario\Downloads\WhatsApp Image 2021-03-16 at 14.05.49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256416"/>
            <a:ext cx="4380513" cy="246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uario\Downloads\WhatsApp Image 2021-03-16 at 14.01.33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005064"/>
            <a:ext cx="4380513" cy="246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 redondeado"/>
          <p:cNvSpPr/>
          <p:nvPr/>
        </p:nvSpPr>
        <p:spPr>
          <a:xfrm>
            <a:off x="755576" y="2348880"/>
            <a:ext cx="3096344" cy="20162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b="1" dirty="0" smtClean="0"/>
              <a:t>Plataforma comunicativa información, denuncia y vigilancia,  </a:t>
            </a:r>
            <a:endParaRPr lang="es-PE" sz="2400" b="1" dirty="0"/>
          </a:p>
        </p:txBody>
      </p:sp>
    </p:spTree>
    <p:extLst>
      <p:ext uri="{BB962C8B-B14F-4D97-AF65-F5344CB8AC3E}">
        <p14:creationId xmlns:p14="http://schemas.microsoft.com/office/powerpoint/2010/main" val="309200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INICIATIVAS</a:t>
            </a:r>
            <a:endParaRPr lang="es-PE" dirty="0"/>
          </a:p>
        </p:txBody>
      </p:sp>
      <p:pic>
        <p:nvPicPr>
          <p:cNvPr id="2050" name="Picture 2" descr="C:\Users\Usuario\Downloads\WhatsApp Image 2021-03-16 at 14.08.24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294" y="1268761"/>
            <a:ext cx="460851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uario\Downloads\WhatsApp Image 2021-03-16 at 14.08.24 (1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005064"/>
            <a:ext cx="4153045" cy="2141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 redondeado"/>
          <p:cNvSpPr/>
          <p:nvPr/>
        </p:nvSpPr>
        <p:spPr>
          <a:xfrm>
            <a:off x="683568" y="2204864"/>
            <a:ext cx="2808312" cy="20162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b="1" dirty="0" smtClean="0"/>
              <a:t>PLANTA DE OXIGENO</a:t>
            </a:r>
            <a:endParaRPr lang="es-PE" sz="2400" b="1" dirty="0"/>
          </a:p>
        </p:txBody>
      </p:sp>
    </p:spTree>
    <p:extLst>
      <p:ext uri="{BB962C8B-B14F-4D97-AF65-F5344CB8AC3E}">
        <p14:creationId xmlns:p14="http://schemas.microsoft.com/office/powerpoint/2010/main" val="263985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1043608" y="1412776"/>
            <a:ext cx="7632848" cy="4536503"/>
          </a:xfrm>
        </p:spPr>
        <p:txBody>
          <a:bodyPr>
            <a:normAutofit lnSpcReduction="10000"/>
          </a:bodyPr>
          <a:lstStyle/>
          <a:p>
            <a:pPr marL="0" lvl="1" indent="0">
              <a:buClr>
                <a:schemeClr val="accent3"/>
              </a:buClr>
              <a:buSzPct val="95000"/>
              <a:buNone/>
            </a:pPr>
            <a:r>
              <a:rPr lang="es-PE" sz="2400" b="1" dirty="0" smtClean="0">
                <a:latin typeface="Arial" pitchFamily="34" charset="0"/>
                <a:cs typeface="Arial" pitchFamily="34" charset="0"/>
              </a:rPr>
              <a:t>1. Crecimiento Económico vs Pobreza:</a:t>
            </a:r>
          </a:p>
          <a:p>
            <a:pPr marL="617220" lvl="2" indent="-342900" algn="just">
              <a:buSzPct val="95000"/>
              <a:buFont typeface="Wingdings" pitchFamily="2" charset="2"/>
              <a:buChar char="Ø"/>
            </a:pPr>
            <a:r>
              <a:rPr lang="es-PE" sz="2400" b="1" dirty="0" smtClean="0">
                <a:latin typeface="Arial" pitchFamily="34" charset="0"/>
                <a:cs typeface="Arial" pitchFamily="34" charset="0"/>
              </a:rPr>
              <a:t>Incremento de PBI, </a:t>
            </a:r>
            <a:r>
              <a:rPr lang="es-PE" sz="2400" dirty="0">
                <a:latin typeface="Arial" pitchFamily="34" charset="0"/>
                <a:cs typeface="Arial" pitchFamily="34" charset="0"/>
              </a:rPr>
              <a:t>c</a:t>
            </a:r>
            <a:r>
              <a:rPr lang="es-PE" sz="2400" dirty="0" smtClean="0">
                <a:latin typeface="Arial" pitchFamily="34" charset="0"/>
                <a:cs typeface="Arial" pitchFamily="34" charset="0"/>
              </a:rPr>
              <a:t>ostos social elevado, una economía que ni gotea menos chorrea.  </a:t>
            </a:r>
          </a:p>
          <a:p>
            <a:pPr marL="617220" lvl="2" indent="-342900" algn="just">
              <a:buSzPct val="95000"/>
              <a:buFont typeface="Wingdings" pitchFamily="2" charset="2"/>
              <a:buChar char="Ø"/>
            </a:pPr>
            <a:r>
              <a:rPr lang="es-PE" sz="2400" b="1" dirty="0" smtClean="0">
                <a:latin typeface="Arial" pitchFamily="34" charset="0"/>
                <a:cs typeface="Arial" pitchFamily="34" charset="0"/>
              </a:rPr>
              <a:t>Indicadores Humanos: Salud Educación, </a:t>
            </a:r>
            <a:r>
              <a:rPr lang="es-PE" sz="2400" dirty="0" smtClean="0">
                <a:latin typeface="Arial" pitchFamily="34" charset="0"/>
                <a:cs typeface="Arial" pitchFamily="34" charset="0"/>
              </a:rPr>
              <a:t>Elevado índice de TB, Anemia y VIH-SIDA, familias afectadas con TB, bajo presupuesto, desatención en tiempos de COVID, etc.  </a:t>
            </a:r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pPr marL="617220" lvl="2" indent="-342900" algn="just">
              <a:buSzPct val="95000"/>
              <a:buFont typeface="Wingdings" pitchFamily="2" charset="2"/>
              <a:buChar char="Ø"/>
            </a:pP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Servicios Básicos,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una utopía de cientos de familias en una región en auge económico. </a:t>
            </a:r>
          </a:p>
          <a:p>
            <a:pPr marL="617220" lvl="2" indent="-342900" algn="just">
              <a:buSzPct val="95000"/>
              <a:buFont typeface="Wingdings" pitchFamily="2" charset="2"/>
              <a:buChar char="Ø"/>
            </a:pPr>
            <a:r>
              <a:rPr lang="es-PE" sz="2400" b="1" dirty="0" smtClean="0">
                <a:latin typeface="Arial" pitchFamily="34" charset="0"/>
                <a:cs typeface="Arial" pitchFamily="34" charset="0"/>
              </a:rPr>
              <a:t>Agua, </a:t>
            </a:r>
            <a:r>
              <a:rPr lang="es-PE" sz="2400" dirty="0" smtClean="0">
                <a:latin typeface="Arial" pitchFamily="34" charset="0"/>
                <a:cs typeface="Arial" pitchFamily="34" charset="0"/>
              </a:rPr>
              <a:t>insuficiente para la pequeños agricultura y para el consumo humano.</a:t>
            </a:r>
          </a:p>
          <a:p>
            <a:pPr marL="85725" lvl="2" indent="0" algn="just">
              <a:buSzPct val="95000"/>
              <a:buNone/>
            </a:pPr>
            <a:r>
              <a:rPr lang="es-PE" sz="2400" b="1" dirty="0" smtClean="0">
                <a:latin typeface="Arial" pitchFamily="34" charset="0"/>
                <a:cs typeface="Arial" pitchFamily="34" charset="0"/>
              </a:rPr>
              <a:t>2. Conciencia ciudadana vs necesidad </a:t>
            </a:r>
            <a:endParaRPr lang="es-ES" sz="2400" b="1" dirty="0" smtClean="0">
              <a:latin typeface="Arial" pitchFamily="34" charset="0"/>
              <a:cs typeface="Arial" pitchFamily="34" charset="0"/>
            </a:endParaRPr>
          </a:p>
          <a:p>
            <a:pPr marL="548640" lvl="3" indent="0">
              <a:buSzPct val="95000"/>
              <a:buNone/>
            </a:pPr>
            <a:endParaRPr lang="es-PE" sz="2000" dirty="0">
              <a:latin typeface="Arial" pitchFamily="34" charset="0"/>
              <a:cs typeface="Arial" pitchFamily="34" charset="0"/>
            </a:endParaRPr>
          </a:p>
          <a:p>
            <a:endParaRPr lang="es-P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764704"/>
            <a:ext cx="5616624" cy="864096"/>
          </a:xfrm>
        </p:spPr>
        <p:txBody>
          <a:bodyPr>
            <a:normAutofit fontScale="90000"/>
          </a:bodyPr>
          <a:lstStyle/>
          <a:p>
            <a:r>
              <a:rPr lang="es-PE" b="1" dirty="0" smtClean="0"/>
              <a:t>CONTEXTO</a:t>
            </a:r>
            <a:br>
              <a:rPr lang="es-PE" b="1" dirty="0" smtClean="0"/>
            </a:br>
            <a:endParaRPr lang="es-PE" b="1" dirty="0"/>
          </a:p>
        </p:txBody>
      </p:sp>
    </p:spTree>
    <p:extLst>
      <p:ext uri="{BB962C8B-B14F-4D97-AF65-F5344CB8AC3E}">
        <p14:creationId xmlns:p14="http://schemas.microsoft.com/office/powerpoint/2010/main" val="368256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s-PE" sz="3200" dirty="0" smtClean="0"/>
              <a:t>Un nuevo modelo de convivencia entre los seres humanos y con el entorno ambiental con justicia y </a:t>
            </a:r>
            <a:r>
              <a:rPr lang="es-PE" sz="3200" dirty="0" smtClean="0"/>
              <a:t>equidad.</a:t>
            </a:r>
            <a:endParaRPr lang="es-PE" sz="3200" dirty="0" smtClean="0"/>
          </a:p>
          <a:p>
            <a:pPr>
              <a:buFont typeface="Wingdings" pitchFamily="2" charset="2"/>
              <a:buChar char="Ø"/>
            </a:pPr>
            <a:r>
              <a:rPr lang="es-PE" sz="3200" dirty="0" smtClean="0"/>
              <a:t> Reforma </a:t>
            </a:r>
            <a:r>
              <a:rPr lang="es-PE" sz="3200" dirty="0"/>
              <a:t>del sistema de </a:t>
            </a:r>
            <a:r>
              <a:rPr lang="es-PE" sz="3200" dirty="0" smtClean="0"/>
              <a:t>salud.</a:t>
            </a:r>
            <a:endParaRPr lang="es-PE" sz="3200" dirty="0" smtClean="0"/>
          </a:p>
          <a:p>
            <a:pPr lvl="0">
              <a:buFont typeface="Wingdings" pitchFamily="2" charset="2"/>
              <a:buChar char="Ø"/>
            </a:pPr>
            <a:r>
              <a:rPr lang="es-PE" sz="3200" dirty="0" smtClean="0">
                <a:latin typeface="Arial" pitchFamily="34" charset="0"/>
                <a:cs typeface="Arial" pitchFamily="34" charset="0"/>
              </a:rPr>
              <a:t>Agricultura </a:t>
            </a:r>
            <a:r>
              <a:rPr lang="es-PE" sz="3200" dirty="0">
                <a:latin typeface="Arial" pitchFamily="34" charset="0"/>
                <a:cs typeface="Arial" pitchFamily="34" charset="0"/>
              </a:rPr>
              <a:t>y seguridad </a:t>
            </a:r>
            <a:r>
              <a:rPr lang="es-PE" sz="3200" dirty="0" smtClean="0">
                <a:latin typeface="Arial" pitchFamily="34" charset="0"/>
                <a:cs typeface="Arial" pitchFamily="34" charset="0"/>
              </a:rPr>
              <a:t>alimentaria.</a:t>
            </a:r>
            <a:endParaRPr lang="es-PE" sz="3200" dirty="0"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es-PE" sz="3200" dirty="0">
                <a:latin typeface="Arial" pitchFamily="34" charset="0"/>
                <a:cs typeface="Arial" pitchFamily="34" charset="0"/>
              </a:rPr>
              <a:t>Prevención de la violencia de </a:t>
            </a:r>
            <a:r>
              <a:rPr lang="es-PE" sz="3200" dirty="0" smtClean="0">
                <a:latin typeface="Arial" pitchFamily="34" charset="0"/>
                <a:cs typeface="Arial" pitchFamily="34" charset="0"/>
              </a:rPr>
              <a:t>género.</a:t>
            </a:r>
            <a:endParaRPr lang="es-PE" sz="3200" dirty="0">
              <a:latin typeface="Arial" pitchFamily="34" charset="0"/>
              <a:cs typeface="Arial" pitchFamily="34" charset="0"/>
            </a:endParaRPr>
          </a:p>
          <a:p>
            <a:endParaRPr lang="es-PE" dirty="0"/>
          </a:p>
          <a:p>
            <a:endParaRPr lang="es-PE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b="1" dirty="0" smtClean="0"/>
              <a:t>DESAFÍOS</a:t>
            </a:r>
            <a:endParaRPr lang="es-PE" b="1" dirty="0"/>
          </a:p>
        </p:txBody>
      </p:sp>
    </p:spTree>
    <p:extLst>
      <p:ext uri="{BB962C8B-B14F-4D97-AF65-F5344CB8AC3E}">
        <p14:creationId xmlns:p14="http://schemas.microsoft.com/office/powerpoint/2010/main" val="12109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uario\Downloads\WhatsApp Image 2021-03-16 at 14.29.0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995872"/>
            <a:ext cx="6412521" cy="480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 rot="20902918">
            <a:off x="351740" y="400407"/>
            <a:ext cx="3599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600" dirty="0" smtClean="0"/>
              <a:t>Grupo de oración </a:t>
            </a:r>
            <a:endParaRPr lang="es-PE" sz="3600" dirty="0"/>
          </a:p>
        </p:txBody>
      </p:sp>
    </p:spTree>
    <p:extLst>
      <p:ext uri="{BB962C8B-B14F-4D97-AF65-F5344CB8AC3E}">
        <p14:creationId xmlns:p14="http://schemas.microsoft.com/office/powerpoint/2010/main" val="382207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3074" name="Picture 2" descr="D:\AÑO 2011\PROYECTOS\LA RIOJA\FOTOS\NUEVA ESPERANZ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653141" y="5491945"/>
            <a:ext cx="61926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400" dirty="0" smtClean="0"/>
              <a:t>GRACIAS</a:t>
            </a:r>
            <a:endParaRPr lang="es-PE" sz="4400" dirty="0"/>
          </a:p>
          <a:p>
            <a:pPr algn="ctr"/>
            <a:endParaRPr lang="es-PE" sz="4400" dirty="0"/>
          </a:p>
        </p:txBody>
      </p:sp>
    </p:spTree>
    <p:extLst>
      <p:ext uri="{BB962C8B-B14F-4D97-AF65-F5344CB8AC3E}">
        <p14:creationId xmlns:p14="http://schemas.microsoft.com/office/powerpoint/2010/main" val="229419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539552" y="1844824"/>
            <a:ext cx="8229600" cy="4248472"/>
          </a:xfrm>
        </p:spPr>
        <p:txBody>
          <a:bodyPr>
            <a:noAutofit/>
          </a:bodyPr>
          <a:lstStyle/>
          <a:p>
            <a:pPr marL="27432" indent="0">
              <a:buNone/>
            </a:pPr>
            <a:endParaRPr lang="es-PE" sz="2200" b="1" dirty="0" smtClean="0">
              <a:latin typeface="Arial" pitchFamily="34" charset="0"/>
              <a:cs typeface="Arial" pitchFamily="34" charset="0"/>
            </a:endParaRPr>
          </a:p>
          <a:p>
            <a:pPr marL="27432" indent="0">
              <a:buNone/>
            </a:pPr>
            <a:r>
              <a:rPr lang="es-PE" sz="2200" b="1" dirty="0" smtClean="0">
                <a:latin typeface="Arial" pitchFamily="34" charset="0"/>
                <a:cs typeface="Arial" pitchFamily="34" charset="0"/>
              </a:rPr>
              <a:t>1. </a:t>
            </a:r>
            <a:r>
              <a:rPr lang="es-PE" sz="2200" b="1" dirty="0">
                <a:latin typeface="Arial" pitchFamily="34" charset="0"/>
                <a:cs typeface="Arial" pitchFamily="34" charset="0"/>
              </a:rPr>
              <a:t>Aspecto Político:</a:t>
            </a:r>
            <a:endParaRPr lang="es-PE" sz="2200" dirty="0"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s-PE" sz="2200" dirty="0">
                <a:latin typeface="Arial" pitchFamily="34" charset="0"/>
                <a:cs typeface="Arial" pitchFamily="34" charset="0"/>
              </a:rPr>
              <a:t>Ausencia de trabajo articulado </a:t>
            </a:r>
            <a:r>
              <a:rPr lang="es-PE" sz="22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1">
              <a:buFont typeface="Wingdings" pitchFamily="2" charset="2"/>
              <a:buChar char="Ø"/>
            </a:pPr>
            <a:r>
              <a:rPr lang="es-PE" sz="2200" dirty="0" smtClean="0">
                <a:latin typeface="Arial" pitchFamily="34" charset="0"/>
                <a:cs typeface="Arial" pitchFamily="34" charset="0"/>
              </a:rPr>
              <a:t>Débil </a:t>
            </a:r>
            <a:r>
              <a:rPr lang="es-PE" sz="2200" dirty="0">
                <a:latin typeface="Arial" pitchFamily="34" charset="0"/>
                <a:cs typeface="Arial" pitchFamily="34" charset="0"/>
              </a:rPr>
              <a:t>liderazgo de las autoridades</a:t>
            </a:r>
          </a:p>
          <a:p>
            <a:pPr marL="0" lvl="0" indent="0">
              <a:buNone/>
            </a:pPr>
            <a:r>
              <a:rPr lang="es-PE" sz="2200" b="1" dirty="0" smtClean="0">
                <a:latin typeface="Arial" pitchFamily="34" charset="0"/>
                <a:cs typeface="Arial" pitchFamily="34" charset="0"/>
              </a:rPr>
              <a:t>2. Trabajo en </a:t>
            </a:r>
            <a:r>
              <a:rPr lang="es-PE" sz="2200" b="1" dirty="0" smtClean="0">
                <a:latin typeface="Arial" pitchFamily="34" charset="0"/>
                <a:cs typeface="Arial" pitchFamily="34" charset="0"/>
              </a:rPr>
              <a:t>agro exportación:</a:t>
            </a:r>
            <a:endParaRPr lang="es-PE" sz="2200" b="1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s-PE" sz="2200" dirty="0" smtClean="0">
                <a:latin typeface="Arial" pitchFamily="34" charset="0"/>
                <a:cs typeface="Arial" pitchFamily="34" charset="0"/>
              </a:rPr>
              <a:t>Vulneración de derechos laborales</a:t>
            </a:r>
          </a:p>
          <a:p>
            <a:pPr lvl="1">
              <a:buFont typeface="Wingdings" pitchFamily="2" charset="2"/>
              <a:buChar char="Ø"/>
            </a:pPr>
            <a:r>
              <a:rPr lang="es-PE" sz="2200" dirty="0" smtClean="0">
                <a:latin typeface="Arial" pitchFamily="34" charset="0"/>
                <a:cs typeface="Arial" pitchFamily="34" charset="0"/>
              </a:rPr>
              <a:t>Población andina y de la selva - principal mano de obra </a:t>
            </a:r>
          </a:p>
          <a:p>
            <a:pPr marL="0" lvl="0" indent="0">
              <a:buNone/>
            </a:pPr>
            <a:r>
              <a:rPr lang="es-PE" sz="2200" b="1" dirty="0" smtClean="0">
                <a:latin typeface="Arial" pitchFamily="34" charset="0"/>
                <a:cs typeface="Arial" pitchFamily="34" charset="0"/>
              </a:rPr>
              <a:t>3. </a:t>
            </a:r>
            <a:r>
              <a:rPr lang="es-PE" sz="2200" b="1" dirty="0">
                <a:latin typeface="Arial" pitchFamily="34" charset="0"/>
                <a:cs typeface="Arial" pitchFamily="34" charset="0"/>
              </a:rPr>
              <a:t>Participación Ciudadana:</a:t>
            </a:r>
            <a:endParaRPr lang="es-PE" sz="2200" dirty="0"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s-PE" sz="2200" dirty="0">
                <a:latin typeface="Arial" pitchFamily="34" charset="0"/>
                <a:cs typeface="Arial" pitchFamily="34" charset="0"/>
              </a:rPr>
              <a:t>Débil mecanismo de participación </a:t>
            </a:r>
            <a:r>
              <a:rPr lang="es-PE" sz="2200" dirty="0" smtClean="0">
                <a:latin typeface="Arial" pitchFamily="34" charset="0"/>
                <a:cs typeface="Arial" pitchFamily="34" charset="0"/>
              </a:rPr>
              <a:t>comunitaria</a:t>
            </a:r>
            <a:endParaRPr lang="es-PE" sz="2200" dirty="0"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s-PE" sz="2200" dirty="0">
                <a:latin typeface="Arial" pitchFamily="34" charset="0"/>
                <a:cs typeface="Arial" pitchFamily="34" charset="0"/>
              </a:rPr>
              <a:t>Limitado acceso a las TIC</a:t>
            </a:r>
          </a:p>
          <a:p>
            <a:pPr marL="27432" indent="0">
              <a:buNone/>
            </a:pPr>
            <a:r>
              <a:rPr lang="es-PE" sz="2200" b="1" dirty="0" smtClean="0">
                <a:latin typeface="Arial" pitchFamily="34" charset="0"/>
                <a:cs typeface="Arial" pitchFamily="34" charset="0"/>
              </a:rPr>
              <a:t>4. Primer nivel de atención deficiente</a:t>
            </a:r>
          </a:p>
          <a:p>
            <a:pPr marL="0" indent="0">
              <a:buNone/>
            </a:pPr>
            <a:r>
              <a:rPr lang="es-ES" sz="2200" dirty="0">
                <a:latin typeface="Arial" pitchFamily="34" charset="0"/>
                <a:cs typeface="Arial" pitchFamily="34" charset="0"/>
              </a:rPr>
              <a:t> </a:t>
            </a:r>
            <a:endParaRPr lang="es-PE" sz="2200" dirty="0">
              <a:latin typeface="Arial" pitchFamily="34" charset="0"/>
              <a:cs typeface="Arial" pitchFamily="34" charset="0"/>
            </a:endParaRPr>
          </a:p>
          <a:p>
            <a:endParaRPr lang="es-PE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548680"/>
            <a:ext cx="8424936" cy="1642194"/>
          </a:xfrm>
        </p:spPr>
        <p:txBody>
          <a:bodyPr>
            <a:noAutofit/>
          </a:bodyPr>
          <a:lstStyle/>
          <a:p>
            <a:r>
              <a:rPr lang="es-PE" sz="3600" b="1" dirty="0" smtClean="0"/>
              <a:t>CONTEXTO</a:t>
            </a:r>
            <a:br>
              <a:rPr lang="es-PE" sz="3600" b="1" dirty="0" smtClean="0"/>
            </a:br>
            <a:r>
              <a:rPr lang="es-PE" sz="3600" b="1" dirty="0" smtClean="0"/>
              <a:t>¿ICA NIVEL DE ALERTA SANITARIA EXTREMO POR COVID?</a:t>
            </a:r>
            <a:endParaRPr lang="es-PE" sz="3600" b="1" dirty="0"/>
          </a:p>
        </p:txBody>
      </p:sp>
    </p:spTree>
    <p:extLst>
      <p:ext uri="{BB962C8B-B14F-4D97-AF65-F5344CB8AC3E}">
        <p14:creationId xmlns:p14="http://schemas.microsoft.com/office/powerpoint/2010/main" val="357085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9" descr="D:\AÑO 2019\INFORME JOHANNES\23d05950-5505-4b68-95fd-f11e35367a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004" y="4501819"/>
            <a:ext cx="1794063" cy="2392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683568" y="516158"/>
            <a:ext cx="8229600" cy="774131"/>
          </a:xfrm>
        </p:spPr>
        <p:txBody>
          <a:bodyPr>
            <a:normAutofit fontScale="90000"/>
          </a:bodyPr>
          <a:lstStyle/>
          <a:p>
            <a:pPr algn="ctr"/>
            <a:r>
              <a:rPr lang="es-PE" dirty="0" smtClean="0"/>
              <a:t/>
            </a:r>
            <a:br>
              <a:rPr lang="es-PE" dirty="0" smtClean="0"/>
            </a:br>
            <a:r>
              <a:rPr lang="es-PE" sz="3100" dirty="0" smtClean="0"/>
              <a:t>«SALVANDO VIDAS» UN COMPROMISO CON LA  </a:t>
            </a:r>
            <a:r>
              <a:rPr lang="es-PE" sz="3100" dirty="0" smtClean="0"/>
              <a:t>PARTNERSCHAFT</a:t>
            </a:r>
            <a:r>
              <a:rPr lang="es-PE" sz="3100" dirty="0"/>
              <a:t/>
            </a:r>
            <a:br>
              <a:rPr lang="es-PE" sz="3100" dirty="0"/>
            </a:br>
            <a:r>
              <a:rPr lang="es-PE" sz="3600" dirty="0" smtClean="0"/>
              <a:t/>
            </a:r>
            <a:br>
              <a:rPr lang="es-PE" sz="3600" dirty="0" smtClean="0"/>
            </a:br>
            <a:r>
              <a:rPr lang="es-PE" dirty="0" smtClean="0"/>
              <a:t> </a:t>
            </a:r>
            <a:endParaRPr lang="es-PE" dirty="0"/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179512" y="1700808"/>
            <a:ext cx="2271564" cy="2565259"/>
          </a:xfrm>
          <a:prstGeom prst="rect">
            <a:avLst/>
          </a:prstGeom>
        </p:spPr>
        <p:txBody>
          <a:bodyPr vert="horz" rtlCol="0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PE" b="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PE" b="0" dirty="0" smtClean="0">
                <a:latin typeface="Arial" pitchFamily="34" charset="0"/>
                <a:cs typeface="Arial" pitchFamily="34" charset="0"/>
              </a:rPr>
            </a:br>
            <a:r>
              <a:rPr lang="es-PE" sz="3600" b="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PE" sz="3600" b="0" dirty="0" smtClean="0">
                <a:latin typeface="Arial" pitchFamily="34" charset="0"/>
                <a:cs typeface="Arial" pitchFamily="34" charset="0"/>
              </a:rPr>
            </a:br>
            <a:r>
              <a:rPr lang="es-PE" sz="3600" b="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PE" sz="3600" b="0" dirty="0" smtClean="0">
                <a:latin typeface="Arial" pitchFamily="34" charset="0"/>
                <a:cs typeface="Arial" pitchFamily="34" charset="0"/>
              </a:rPr>
            </a:br>
            <a:r>
              <a:rPr lang="es-PE" b="0" dirty="0" smtClean="0">
                <a:latin typeface="Arial" pitchFamily="34" charset="0"/>
                <a:cs typeface="Arial" pitchFamily="34" charset="0"/>
              </a:rPr>
              <a:t> </a:t>
            </a:r>
            <a:endParaRPr lang="es-PE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400943" y="1700808"/>
            <a:ext cx="339337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PE" b="1" dirty="0" smtClean="0"/>
              <a:t>Beneficiarios:</a:t>
            </a:r>
          </a:p>
          <a:p>
            <a:pPr marL="342900" indent="-342900">
              <a:buAutoNum type="alphaLcParenR"/>
            </a:pPr>
            <a:r>
              <a:rPr lang="es-PE" dirty="0" smtClean="0"/>
              <a:t>300 niños, niñas,  mujeres y padres solteros.</a:t>
            </a:r>
          </a:p>
          <a:p>
            <a:pPr marL="342900" indent="-342900">
              <a:buAutoNum type="alphaLcParenR"/>
            </a:pPr>
            <a:r>
              <a:rPr lang="es-PE" dirty="0" smtClean="0"/>
              <a:t>De la sierra y selva  del Perú (Ayacucho, Huancavelica, Cuzco,  Puno, Pucallpa, Iquitos, etc.)</a:t>
            </a:r>
          </a:p>
          <a:p>
            <a:pPr marL="342900" indent="-342900">
              <a:buAutoNum type="alphaLcParenR"/>
            </a:pPr>
            <a:r>
              <a:rPr lang="es-PE" dirty="0" smtClean="0"/>
              <a:t>Migrantes, violencia, inquilinos, et.</a:t>
            </a:r>
          </a:p>
          <a:p>
            <a:pPr marL="342900" indent="-342900">
              <a:buAutoNum type="alphaLcParenR"/>
            </a:pPr>
            <a:endParaRPr lang="es-PE" dirty="0" smtClean="0"/>
          </a:p>
          <a:p>
            <a:endParaRPr lang="es-PE" dirty="0" smtClean="0"/>
          </a:p>
          <a:p>
            <a:endParaRPr lang="es-PE" dirty="0"/>
          </a:p>
        </p:txBody>
      </p:sp>
      <p:pic>
        <p:nvPicPr>
          <p:cNvPr id="1026" name="Picture 2" descr="D:\AÑO 2019\FOTOS\TB SET\IMG_20190917_1758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9526">
            <a:off x="5849507" y="1384865"/>
            <a:ext cx="259228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AÑO 2019\FOTOS\TB SET\IMG_20190917_1800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1564">
            <a:off x="4102563" y="1480430"/>
            <a:ext cx="1851670" cy="2468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D:\AÑO 2019\FOTOS\IMG_20190917_17470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546" y="3933056"/>
            <a:ext cx="2153697" cy="2871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D:\AÑO 2019\FOTOS\IMG_20190906_11015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2415">
            <a:off x="6355865" y="3337251"/>
            <a:ext cx="2277359" cy="1708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:\AÑO 2019\FOTOS\TB SET\IMG_20190917_18090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2609">
            <a:off x="3745391" y="3497859"/>
            <a:ext cx="1995686" cy="2660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:\AÑO 2019\INFORME JOHANNES\759df89e-afc2-4ade-abfc-2e8a337a9e7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1207">
            <a:off x="2936433" y="4997350"/>
            <a:ext cx="1636599" cy="2041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D:\AÑO 2019\INFORME JOHANNES\7faac830-8761-42ec-a81e-b33d7e4a716b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241" y="1307434"/>
            <a:ext cx="1545636" cy="20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2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-1" y="1268760"/>
            <a:ext cx="4427985" cy="5011557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es-PE" sz="2400" b="1" dirty="0"/>
              <a:t>2</a:t>
            </a:r>
            <a:r>
              <a:rPr lang="es-PE" sz="1600" dirty="0" smtClean="0"/>
              <a:t>. </a:t>
            </a:r>
            <a:r>
              <a:rPr lang="es-PE" sz="2400" b="1" dirty="0" smtClean="0"/>
              <a:t>Estrategias:</a:t>
            </a:r>
          </a:p>
          <a:p>
            <a:pPr marL="624078" indent="-514350">
              <a:buAutoNum type="alphaLcParenR"/>
            </a:pPr>
            <a:r>
              <a:rPr lang="es-PE" sz="2000" b="1" dirty="0" smtClean="0"/>
              <a:t>Asistencia medica:</a:t>
            </a:r>
          </a:p>
          <a:p>
            <a:pPr lvl="1">
              <a:buFont typeface="Wingdings" pitchFamily="2" charset="2"/>
              <a:buChar char="Ø"/>
            </a:pPr>
            <a:r>
              <a:rPr lang="es-PE" sz="1600" dirty="0" smtClean="0"/>
              <a:t>Acompañamiento tratamiento</a:t>
            </a:r>
          </a:p>
          <a:p>
            <a:pPr lvl="1">
              <a:buFont typeface="Wingdings" pitchFamily="2" charset="2"/>
              <a:buChar char="Ø"/>
            </a:pPr>
            <a:r>
              <a:rPr lang="es-PE" sz="1600" dirty="0" smtClean="0"/>
              <a:t>Seguimiento especializado</a:t>
            </a:r>
          </a:p>
          <a:p>
            <a:pPr lvl="1">
              <a:buFont typeface="Wingdings" pitchFamily="2" charset="2"/>
              <a:buChar char="Ø"/>
            </a:pPr>
            <a:r>
              <a:rPr lang="es-PE" sz="1600" dirty="0" smtClean="0"/>
              <a:t>Exámenes auxiliares (placas, etc.)</a:t>
            </a:r>
          </a:p>
          <a:p>
            <a:pPr marL="624078" indent="-514350">
              <a:buAutoNum type="alphaLcParenR"/>
            </a:pPr>
            <a:r>
              <a:rPr lang="es-PE" sz="2000" b="1" dirty="0"/>
              <a:t>Reforzamiento sistema inmune </a:t>
            </a:r>
          </a:p>
          <a:p>
            <a:pPr lvl="1">
              <a:buFont typeface="Wingdings" pitchFamily="2" charset="2"/>
              <a:buChar char="Ø"/>
            </a:pPr>
            <a:r>
              <a:rPr lang="es-PE" sz="1600" dirty="0" smtClean="0"/>
              <a:t>Vitaminas </a:t>
            </a:r>
          </a:p>
          <a:p>
            <a:pPr lvl="1">
              <a:buFont typeface="Wingdings" pitchFamily="2" charset="2"/>
              <a:buChar char="Ø"/>
            </a:pPr>
            <a:r>
              <a:rPr lang="es-PE" sz="1600" dirty="0" smtClean="0"/>
              <a:t>Alimentos</a:t>
            </a:r>
          </a:p>
          <a:p>
            <a:pPr marL="480060" indent="-342900">
              <a:buFont typeface="+mj-lt"/>
              <a:buAutoNum type="alphaLcParenR"/>
            </a:pPr>
            <a:r>
              <a:rPr lang="es-PE" sz="2000" b="1" dirty="0" smtClean="0"/>
              <a:t>Reforzamiento</a:t>
            </a:r>
            <a:r>
              <a:rPr lang="es-PE" sz="2000" dirty="0" smtClean="0"/>
              <a:t> </a:t>
            </a:r>
            <a:r>
              <a:rPr lang="es-PE" sz="2000" b="1" dirty="0" smtClean="0"/>
              <a:t>tratamiento:</a:t>
            </a:r>
          </a:p>
          <a:p>
            <a:pPr marL="736092" lvl="1" indent="-342900">
              <a:buFont typeface="Wingdings" pitchFamily="2" charset="2"/>
              <a:buChar char="Ø"/>
            </a:pPr>
            <a:r>
              <a:rPr lang="es-PE" sz="1600" dirty="0" smtClean="0"/>
              <a:t>Atención efectos colaterales</a:t>
            </a:r>
          </a:p>
          <a:p>
            <a:pPr marL="736092" lvl="1" indent="-342900">
              <a:buFont typeface="Wingdings" pitchFamily="2" charset="2"/>
              <a:buChar char="Ø"/>
            </a:pPr>
            <a:r>
              <a:rPr lang="es-PE" sz="1600" dirty="0" smtClean="0"/>
              <a:t>Soporte emocional</a:t>
            </a:r>
          </a:p>
          <a:p>
            <a:pPr marL="480060" indent="-342900">
              <a:buFont typeface="+mj-lt"/>
              <a:buAutoNum type="alphaLcParenR"/>
            </a:pPr>
            <a:r>
              <a:rPr lang="es-PE" sz="2000" b="1" dirty="0" smtClean="0"/>
              <a:t>Educación en salud:</a:t>
            </a:r>
          </a:p>
          <a:p>
            <a:pPr marL="137160" indent="0">
              <a:buNone/>
            </a:pPr>
            <a:r>
              <a:rPr lang="es-PE" sz="1600" dirty="0" smtClean="0"/>
              <a:t>Medidas preventivas</a:t>
            </a:r>
          </a:p>
          <a:p>
            <a:pPr marL="137160" indent="0">
              <a:buNone/>
            </a:pPr>
            <a:r>
              <a:rPr lang="es-PE" sz="2000" b="1" dirty="0"/>
              <a:t>3</a:t>
            </a:r>
            <a:r>
              <a:rPr lang="es-PE" sz="2000" b="1" dirty="0" smtClean="0"/>
              <a:t>) </a:t>
            </a:r>
            <a:r>
              <a:rPr lang="es-PE" sz="2000" b="1" dirty="0" smtClean="0"/>
              <a:t>Incidencia Política:</a:t>
            </a:r>
          </a:p>
          <a:p>
            <a:pPr marL="137160" indent="0">
              <a:buNone/>
            </a:pPr>
            <a:endParaRPr lang="es-PE" sz="1600" dirty="0" smtClean="0"/>
          </a:p>
          <a:p>
            <a:pPr marL="137160" indent="0">
              <a:buNone/>
            </a:pPr>
            <a:endParaRPr lang="es-PE" sz="1600" dirty="0" smtClean="0"/>
          </a:p>
          <a:p>
            <a:pPr marL="109728" indent="0">
              <a:buNone/>
            </a:pPr>
            <a:r>
              <a:rPr lang="es-PE" sz="1600" dirty="0" smtClean="0"/>
              <a:t> </a:t>
            </a:r>
          </a:p>
          <a:p>
            <a:pPr marL="624078" indent="-514350">
              <a:buAutoNum type="alphaLcParenR"/>
            </a:pPr>
            <a:endParaRPr lang="es-PE" sz="1600" dirty="0" smtClean="0"/>
          </a:p>
          <a:p>
            <a:pPr marL="624078" indent="-514350">
              <a:buAutoNum type="alphaLcParenR"/>
            </a:pPr>
            <a:endParaRPr lang="es-PE" sz="1600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PE" dirty="0" smtClean="0"/>
              <a:t/>
            </a:r>
            <a:br>
              <a:rPr lang="es-PE" dirty="0" smtClean="0"/>
            </a:br>
            <a:r>
              <a:rPr lang="es-PE" dirty="0" smtClean="0"/>
              <a:t>«</a:t>
            </a:r>
            <a:r>
              <a:rPr lang="es-PE" sz="3600" dirty="0" smtClean="0"/>
              <a:t>SALVANDO VIDAS» UN COMPROMISO CON LA  </a:t>
            </a:r>
            <a:r>
              <a:rPr lang="es-PE" sz="3600" dirty="0" smtClean="0"/>
              <a:t>PARTNERSCHAFT</a:t>
            </a:r>
            <a:r>
              <a:rPr lang="es-PE" sz="3600" dirty="0"/>
              <a:t/>
            </a:r>
            <a:br>
              <a:rPr lang="es-PE" sz="3600" dirty="0"/>
            </a:br>
            <a:r>
              <a:rPr lang="es-PE" sz="3600" dirty="0" smtClean="0"/>
              <a:t/>
            </a:r>
            <a:br>
              <a:rPr lang="es-PE" sz="3600" dirty="0" smtClean="0"/>
            </a:br>
            <a:r>
              <a:rPr lang="es-PE" dirty="0" smtClean="0"/>
              <a:t> </a:t>
            </a:r>
            <a:endParaRPr lang="es-PE" dirty="0"/>
          </a:p>
        </p:txBody>
      </p:sp>
      <p:pic>
        <p:nvPicPr>
          <p:cNvPr id="5" name="Picture 7" descr="D:\AÑO 2018\INFORME\HANNES\fotos\Octubre\TB\Marcelina curipaco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645">
            <a:off x="5688354" y="1347533"/>
            <a:ext cx="3201829" cy="180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D:\AÑO 2018\INFORME\HANNES\fotos\Octubre\TB\Marcelina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158759"/>
            <a:ext cx="1998609" cy="331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4" descr="Puede ser una imagen de 3 personas, incluido Lourdes Ninapayta In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2054" name="Picture 6" descr="Puede ser una imagen de 3 personas, incluido Lourdes Ninapayta In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008843"/>
            <a:ext cx="1962150" cy="187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uede ser una imagen de 5 personas, incluidos Pierina Chauca Contreras, Lourdes Ninapayta Inca e Ingrid Tenorio e personas sonriend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3405">
            <a:off x="6833777" y="2863993"/>
            <a:ext cx="2123552" cy="2123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12 Imagen" descr="https://scontent.flim1-1.fna.fbcdn.net/v/t34.0-12/18871428_1487765267910405_1579012834_n.jpg?oh=fd5978974ef27b2088b0921f71b255f5&amp;oe=5932D09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2192">
            <a:off x="4247469" y="3480462"/>
            <a:ext cx="2654300" cy="1990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9" descr="D:\AÑO 2020\FINANCIERA\JOHANNES\Remesa 2 alimentos\WhatsApp Image 2020-04-11 at 16.57.03.jpe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22" b="3015"/>
          <a:stretch/>
        </p:blipFill>
        <p:spPr bwMode="auto">
          <a:xfrm>
            <a:off x="5086048" y="5047059"/>
            <a:ext cx="2105025" cy="18383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11 Imagen" descr="H:\enero\DSCN0202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470" y="5229200"/>
            <a:ext cx="2364995" cy="16689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15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79110" y="338791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PE" dirty="0" smtClean="0"/>
              <a:t/>
            </a:r>
            <a:br>
              <a:rPr lang="es-PE" dirty="0" smtClean="0"/>
            </a:br>
            <a:r>
              <a:rPr lang="es-PE" dirty="0" smtClean="0"/>
              <a:t>«</a:t>
            </a:r>
            <a:r>
              <a:rPr lang="es-PE" sz="3600" dirty="0" smtClean="0"/>
              <a:t>SALVANDO VIDAS» UN COMPROMISO CON LA  </a:t>
            </a:r>
            <a:r>
              <a:rPr lang="es-PE" sz="3600" dirty="0"/>
              <a:t>PARTNERSCHAFT</a:t>
            </a:r>
            <a:r>
              <a:rPr lang="es-PE" sz="3600" dirty="0"/>
              <a:t/>
            </a:r>
            <a:br>
              <a:rPr lang="es-PE" sz="3600" dirty="0"/>
            </a:br>
            <a:r>
              <a:rPr lang="es-PE" sz="3600" dirty="0" smtClean="0"/>
              <a:t/>
            </a:r>
            <a:br>
              <a:rPr lang="es-PE" sz="3600" dirty="0" smtClean="0"/>
            </a:br>
            <a:r>
              <a:rPr lang="es-PE" dirty="0" smtClean="0"/>
              <a:t> </a:t>
            </a:r>
            <a:endParaRPr lang="es-PE" dirty="0"/>
          </a:p>
        </p:txBody>
      </p:sp>
      <p:pic>
        <p:nvPicPr>
          <p:cNvPr id="6" name="5 Imagen" descr="C:\Users\user\AppData\Local\Microsoft\Windows\Temporary Internet Files\Content.Word\20180723_11104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8540" y="2672915"/>
            <a:ext cx="4176464" cy="28083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6 Imagen" descr="D:\AÑO 2018\INFORME\HANNES\fotos\Octubre\TB\Marcelina 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086676"/>
            <a:ext cx="2840566" cy="42484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2 Cuadro de texto"/>
          <p:cNvSpPr txBox="1"/>
          <p:nvPr/>
        </p:nvSpPr>
        <p:spPr>
          <a:xfrm>
            <a:off x="295772" y="1340768"/>
            <a:ext cx="3052091" cy="523581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PE" sz="2000" b="1" dirty="0">
                <a:effectLst/>
                <a:ea typeface="Calibri"/>
                <a:cs typeface="Times New Roman"/>
              </a:rPr>
              <a:t>Durante </a:t>
            </a:r>
            <a:r>
              <a:rPr lang="es-PE" sz="2000" b="1" dirty="0" smtClean="0">
                <a:ea typeface="Calibri"/>
                <a:cs typeface="Times New Roman"/>
              </a:rPr>
              <a:t>el</a:t>
            </a:r>
            <a:r>
              <a:rPr lang="es-PE" sz="2000" b="1" dirty="0" smtClean="0">
                <a:effectLst/>
                <a:ea typeface="Calibri"/>
                <a:cs typeface="Times New Roman"/>
              </a:rPr>
              <a:t> </a:t>
            </a:r>
            <a:r>
              <a:rPr lang="es-PE" sz="2000" b="1" dirty="0">
                <a:effectLst/>
                <a:ea typeface="Calibri"/>
                <a:cs typeface="Times New Roman"/>
              </a:rPr>
              <a:t>tratamiento</a:t>
            </a:r>
            <a:endParaRPr lang="es-PE" sz="2000" dirty="0">
              <a:effectLst/>
              <a:ea typeface="Calibri"/>
              <a:cs typeface="Times New Roman"/>
            </a:endParaRPr>
          </a:p>
        </p:txBody>
      </p:sp>
      <p:sp>
        <p:nvSpPr>
          <p:cNvPr id="9" name="3 Cuadro de texto"/>
          <p:cNvSpPr txBox="1"/>
          <p:nvPr/>
        </p:nvSpPr>
        <p:spPr>
          <a:xfrm>
            <a:off x="6060337" y="1340769"/>
            <a:ext cx="2456180" cy="56441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PE" sz="2000" b="1" dirty="0">
                <a:effectLst/>
                <a:ea typeface="Calibri"/>
                <a:cs typeface="Times New Roman"/>
              </a:rPr>
              <a:t>Ahora esta así</a:t>
            </a:r>
            <a:endParaRPr lang="es-PE" sz="2000" dirty="0">
              <a:effectLst/>
              <a:ea typeface="Calibri"/>
              <a:cs typeface="Times New Roman"/>
            </a:endParaRPr>
          </a:p>
        </p:txBody>
      </p:sp>
      <p:sp>
        <p:nvSpPr>
          <p:cNvPr id="12" name="3 Cuadro de texto"/>
          <p:cNvSpPr txBox="1"/>
          <p:nvPr/>
        </p:nvSpPr>
        <p:spPr>
          <a:xfrm>
            <a:off x="3267948" y="3635388"/>
            <a:ext cx="2456180" cy="564418"/>
          </a:xfrm>
          <a:prstGeom prst="rect">
            <a:avLst/>
          </a:prstGeom>
          <a:solidFill>
            <a:srgbClr val="92D05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PE" sz="2000" b="1" dirty="0" smtClean="0">
                <a:solidFill>
                  <a:schemeClr val="tx1"/>
                </a:solidFill>
                <a:ea typeface="Calibri"/>
                <a:cs typeface="Times New Roman"/>
              </a:rPr>
              <a:t>ANDERSON</a:t>
            </a:r>
            <a:endParaRPr lang="es-PE" sz="2000" dirty="0">
              <a:solidFill>
                <a:schemeClr val="tx1"/>
              </a:solidFill>
              <a:effectLst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0298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:\Users\user\AppData\Local\Microsoft\Windows\Temporary Internet Files\Content.Word\20180723_111029(0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78079" y="2818465"/>
            <a:ext cx="3617015" cy="23898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4 Marcador de contenido" descr="D:\AÑO 2018\INFORME\HANNES\fotos\Octubre\TB\Marcelina 5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22949"/>
            <a:ext cx="3663037" cy="21808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4 Cuadro de texto"/>
          <p:cNvSpPr txBox="1"/>
          <p:nvPr/>
        </p:nvSpPr>
        <p:spPr>
          <a:xfrm>
            <a:off x="1691680" y="1628800"/>
            <a:ext cx="2929752" cy="40703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PE" sz="1800" b="1" dirty="0">
                <a:effectLst/>
                <a:ea typeface="Calibri"/>
                <a:cs typeface="Times New Roman"/>
              </a:rPr>
              <a:t>Durante </a:t>
            </a:r>
            <a:r>
              <a:rPr lang="es-PE" b="1" dirty="0" smtClean="0">
                <a:ea typeface="Calibri"/>
                <a:cs typeface="Times New Roman"/>
              </a:rPr>
              <a:t>el </a:t>
            </a:r>
            <a:r>
              <a:rPr lang="es-PE" sz="1800" b="1" dirty="0" smtClean="0">
                <a:effectLst/>
                <a:ea typeface="Calibri"/>
                <a:cs typeface="Times New Roman"/>
              </a:rPr>
              <a:t>tratamiento</a:t>
            </a:r>
            <a:endParaRPr lang="es-PE" sz="1100" dirty="0">
              <a:effectLst/>
              <a:ea typeface="Calibri"/>
              <a:cs typeface="Times New Roman"/>
            </a:endParaRPr>
          </a:p>
        </p:txBody>
      </p:sp>
      <p:sp>
        <p:nvSpPr>
          <p:cNvPr id="7" name="3 Cuadro de texto"/>
          <p:cNvSpPr txBox="1"/>
          <p:nvPr/>
        </p:nvSpPr>
        <p:spPr>
          <a:xfrm>
            <a:off x="5436096" y="1556792"/>
            <a:ext cx="2456180" cy="40703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PE" sz="1800" b="1">
                <a:effectLst/>
                <a:ea typeface="Calibri"/>
                <a:cs typeface="Times New Roman"/>
              </a:rPr>
              <a:t>Ahora esta así</a:t>
            </a:r>
            <a:endParaRPr lang="es-PE" sz="1100">
              <a:effectLst/>
              <a:ea typeface="Calibri"/>
              <a:cs typeface="Times New Roman"/>
            </a:endParaRP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PE" dirty="0" smtClean="0"/>
              <a:t/>
            </a:r>
            <a:br>
              <a:rPr lang="es-PE" dirty="0" smtClean="0"/>
            </a:br>
            <a:r>
              <a:rPr lang="es-PE" dirty="0" smtClean="0"/>
              <a:t>«</a:t>
            </a:r>
            <a:r>
              <a:rPr lang="es-PE" sz="3600" dirty="0" smtClean="0"/>
              <a:t>SALVANDO VIDAS» UN COMPROMISO CON LA  </a:t>
            </a:r>
            <a:r>
              <a:rPr lang="es-PE" sz="3600" dirty="0"/>
              <a:t>PARTNERSCHAFT</a:t>
            </a:r>
            <a:r>
              <a:rPr lang="es-PE" sz="3600" dirty="0"/>
              <a:t/>
            </a:r>
            <a:br>
              <a:rPr lang="es-PE" sz="3600" dirty="0"/>
            </a:br>
            <a:r>
              <a:rPr lang="es-PE" sz="3600" dirty="0" smtClean="0"/>
              <a:t/>
            </a:r>
            <a:br>
              <a:rPr lang="es-PE" sz="3600" dirty="0" smtClean="0"/>
            </a:br>
            <a:r>
              <a:rPr lang="es-PE" dirty="0" smtClean="0"/>
              <a:t> </a:t>
            </a:r>
            <a:endParaRPr lang="es-PE" dirty="0"/>
          </a:p>
        </p:txBody>
      </p:sp>
      <p:sp>
        <p:nvSpPr>
          <p:cNvPr id="9" name="2 Cuadro de texto"/>
          <p:cNvSpPr txBox="1"/>
          <p:nvPr/>
        </p:nvSpPr>
        <p:spPr>
          <a:xfrm rot="19759703">
            <a:off x="107997" y="1281203"/>
            <a:ext cx="2002790" cy="551180"/>
          </a:xfrm>
          <a:prstGeom prst="rect">
            <a:avLst/>
          </a:prstGeom>
          <a:solidFill>
            <a:srgbClr val="92D05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PE" sz="2800" b="1" dirty="0">
                <a:solidFill>
                  <a:srgbClr val="000000"/>
                </a:solidFill>
                <a:effectLst/>
                <a:ea typeface="Calibri"/>
                <a:cs typeface="Times New Roman"/>
              </a:rPr>
              <a:t>ABEL</a:t>
            </a:r>
            <a:endParaRPr lang="es-PE" sz="1100" dirty="0">
              <a:effectLst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5728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:\Users\Usuario\AppData\Local\Microsoft\Windows\Temporary Internet Files\Content.Word\20171213_09342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13857" y="2868709"/>
            <a:ext cx="4392489" cy="29523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4 Marcador de contenido" descr="D:\AÑO 2018\INFORME\HANNES\fotos\Octubre\TB\Merly 4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47" y="2276874"/>
            <a:ext cx="2905893" cy="41764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4 Cuadro de texto"/>
          <p:cNvSpPr txBox="1">
            <a:spLocks noGrp="1"/>
          </p:cNvSpPr>
          <p:nvPr>
            <p:ph type="title"/>
          </p:nvPr>
        </p:nvSpPr>
        <p:spPr>
          <a:xfrm>
            <a:off x="1619671" y="1484784"/>
            <a:ext cx="2952329" cy="551051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PE" sz="2000" dirty="0">
                <a:effectLst/>
                <a:latin typeface="Arial" pitchFamily="34" charset="0"/>
                <a:ea typeface="Calibri"/>
                <a:cs typeface="Arial" pitchFamily="34" charset="0"/>
              </a:rPr>
              <a:t>Durante </a:t>
            </a:r>
            <a:r>
              <a:rPr lang="es-PE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el </a:t>
            </a:r>
            <a:r>
              <a:rPr lang="es-PE" sz="2000" dirty="0">
                <a:effectLst/>
                <a:latin typeface="Arial" pitchFamily="34" charset="0"/>
                <a:ea typeface="Calibri"/>
                <a:cs typeface="Arial" pitchFamily="34" charset="0"/>
              </a:rPr>
              <a:t>tratamiento</a:t>
            </a:r>
          </a:p>
        </p:txBody>
      </p:sp>
      <p:sp>
        <p:nvSpPr>
          <p:cNvPr id="7" name="3 Cuadro de texto"/>
          <p:cNvSpPr txBox="1"/>
          <p:nvPr/>
        </p:nvSpPr>
        <p:spPr>
          <a:xfrm>
            <a:off x="5508104" y="1581805"/>
            <a:ext cx="2456180" cy="40703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PE" sz="1800" b="1">
                <a:effectLst/>
                <a:ea typeface="Calibri"/>
                <a:cs typeface="Times New Roman"/>
              </a:rPr>
              <a:t>Ahora esta así</a:t>
            </a:r>
            <a:endParaRPr lang="es-PE" sz="1100">
              <a:effectLst/>
              <a:ea typeface="Calibri"/>
              <a:cs typeface="Times New Roman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57200" y="699691"/>
            <a:ext cx="8229600" cy="850106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PE" sz="3200" dirty="0" smtClean="0"/>
              <a:t/>
            </a:r>
            <a:br>
              <a:rPr lang="es-PE" sz="3200" dirty="0" smtClean="0"/>
            </a:br>
            <a:r>
              <a:rPr lang="es-PE" sz="3200" dirty="0" smtClean="0"/>
              <a:t>«SALVANDO VIDAS» UN COMPROMISO CON LA  </a:t>
            </a:r>
            <a:r>
              <a:rPr lang="es-PE" sz="3200" dirty="0"/>
              <a:t>PARTNERSCHAFT</a:t>
            </a:r>
            <a:r>
              <a:rPr lang="es-PE" sz="3200" dirty="0" smtClean="0"/>
              <a:t/>
            </a:r>
            <a:br>
              <a:rPr lang="es-PE" sz="3200" dirty="0" smtClean="0"/>
            </a:br>
            <a:r>
              <a:rPr lang="es-PE" sz="3200" dirty="0" smtClean="0"/>
              <a:t/>
            </a:r>
            <a:br>
              <a:rPr lang="es-PE" sz="3200" dirty="0" smtClean="0"/>
            </a:br>
            <a:r>
              <a:rPr lang="es-PE" sz="3200" dirty="0" smtClean="0"/>
              <a:t> </a:t>
            </a:r>
            <a:endParaRPr lang="es-PE" sz="3200" dirty="0"/>
          </a:p>
        </p:txBody>
      </p:sp>
      <p:sp>
        <p:nvSpPr>
          <p:cNvPr id="9" name="1 Cuadro de texto"/>
          <p:cNvSpPr txBox="1"/>
          <p:nvPr/>
        </p:nvSpPr>
        <p:spPr>
          <a:xfrm rot="20010872">
            <a:off x="-4575" y="1306214"/>
            <a:ext cx="2002790" cy="551180"/>
          </a:xfrm>
          <a:prstGeom prst="rect">
            <a:avLst/>
          </a:prstGeom>
          <a:solidFill>
            <a:srgbClr val="92D05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PE" sz="2800" b="1" dirty="0">
                <a:solidFill>
                  <a:srgbClr val="000000"/>
                </a:solidFill>
                <a:effectLst/>
                <a:ea typeface="Calibri"/>
                <a:cs typeface="Times New Roman"/>
              </a:rPr>
              <a:t>MERLY</a:t>
            </a:r>
            <a:endParaRPr lang="es-PE" sz="1100" dirty="0">
              <a:effectLst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9284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:\Users\user\AppData\Local\Microsoft\Windows\Temporary Internet Files\Content.Word\20180725_10401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924944"/>
            <a:ext cx="3960440" cy="2808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9" descr="D:\AÑO 2018\INFORME\HANNES\fotos\Octubre\TB\Milton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916832"/>
            <a:ext cx="2700064" cy="48001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457200" y="764704"/>
            <a:ext cx="8229600" cy="850106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PE" sz="3200" dirty="0" smtClean="0"/>
              <a:t/>
            </a:r>
            <a:br>
              <a:rPr lang="es-PE" sz="3200" dirty="0" smtClean="0"/>
            </a:br>
            <a:r>
              <a:rPr lang="es-PE" sz="3200" dirty="0" smtClean="0"/>
              <a:t>«SALVANDO VIDAS» UN COMPROMISO CON LA  </a:t>
            </a:r>
            <a:r>
              <a:rPr lang="es-PE" sz="3200" dirty="0"/>
              <a:t>PARTNERSCHAFT</a:t>
            </a:r>
            <a:r>
              <a:rPr lang="es-PE" sz="3200" dirty="0" smtClean="0"/>
              <a:t/>
            </a:r>
            <a:br>
              <a:rPr lang="es-PE" sz="3200" dirty="0" smtClean="0"/>
            </a:br>
            <a:r>
              <a:rPr lang="es-PE" sz="3200" dirty="0" smtClean="0"/>
              <a:t/>
            </a:r>
            <a:br>
              <a:rPr lang="es-PE" sz="3200" dirty="0" smtClean="0"/>
            </a:br>
            <a:r>
              <a:rPr lang="es-PE" sz="3200" dirty="0" smtClean="0"/>
              <a:t> </a:t>
            </a:r>
            <a:endParaRPr lang="es-PE" sz="3200" dirty="0"/>
          </a:p>
        </p:txBody>
      </p:sp>
      <p:sp>
        <p:nvSpPr>
          <p:cNvPr id="7" name="1 Cuadro de texto"/>
          <p:cNvSpPr txBox="1"/>
          <p:nvPr/>
        </p:nvSpPr>
        <p:spPr>
          <a:xfrm rot="20010872">
            <a:off x="341334" y="1956094"/>
            <a:ext cx="2002790" cy="551180"/>
          </a:xfrm>
          <a:prstGeom prst="rect">
            <a:avLst/>
          </a:prstGeom>
          <a:solidFill>
            <a:srgbClr val="92D05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PE" sz="2800" b="1" dirty="0" smtClean="0">
                <a:solidFill>
                  <a:srgbClr val="000000"/>
                </a:solidFill>
                <a:ea typeface="Calibri"/>
                <a:cs typeface="Times New Roman"/>
              </a:rPr>
              <a:t>FELIX</a:t>
            </a:r>
            <a:endParaRPr lang="es-PE" sz="1100" dirty="0">
              <a:effectLst/>
              <a:ea typeface="Calibri"/>
              <a:cs typeface="Times New Roman"/>
            </a:endParaRPr>
          </a:p>
        </p:txBody>
      </p:sp>
      <p:sp>
        <p:nvSpPr>
          <p:cNvPr id="8" name="4 Cuadro de texto"/>
          <p:cNvSpPr txBox="1">
            <a:spLocks noGrp="1"/>
          </p:cNvSpPr>
          <p:nvPr>
            <p:ph type="title"/>
          </p:nvPr>
        </p:nvSpPr>
        <p:spPr>
          <a:xfrm>
            <a:off x="2483768" y="2209169"/>
            <a:ext cx="2952329" cy="551051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PE" sz="2000" dirty="0">
                <a:effectLst/>
                <a:latin typeface="Arial" pitchFamily="34" charset="0"/>
                <a:ea typeface="Calibri"/>
                <a:cs typeface="Arial" pitchFamily="34" charset="0"/>
              </a:rPr>
              <a:t>Durante </a:t>
            </a:r>
            <a:r>
              <a:rPr lang="es-PE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el </a:t>
            </a:r>
            <a:r>
              <a:rPr lang="es-PE" sz="2000" dirty="0">
                <a:effectLst/>
                <a:latin typeface="Arial" pitchFamily="34" charset="0"/>
                <a:ea typeface="Calibri"/>
                <a:cs typeface="Arial" pitchFamily="34" charset="0"/>
              </a:rPr>
              <a:t>tratamiento</a:t>
            </a:r>
          </a:p>
        </p:txBody>
      </p:sp>
      <p:sp>
        <p:nvSpPr>
          <p:cNvPr id="9" name="3 Cuadro de texto"/>
          <p:cNvSpPr txBox="1"/>
          <p:nvPr/>
        </p:nvSpPr>
        <p:spPr>
          <a:xfrm>
            <a:off x="5918078" y="1412776"/>
            <a:ext cx="2456180" cy="40703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PE" sz="1800" b="1">
                <a:effectLst/>
                <a:ea typeface="Calibri"/>
                <a:cs typeface="Times New Roman"/>
              </a:rPr>
              <a:t>Ahora esta así</a:t>
            </a:r>
            <a:endParaRPr lang="es-PE" sz="1100">
              <a:effectLst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197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782</TotalTime>
  <Words>460</Words>
  <Application>Microsoft Office PowerPoint</Application>
  <PresentationFormat>Presentación en pantalla (4:3)</PresentationFormat>
  <Paragraphs>105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31" baseType="lpstr">
      <vt:lpstr>Arial</vt:lpstr>
      <vt:lpstr>Calibri</vt:lpstr>
      <vt:lpstr>Lucida Sans Unicode</vt:lpstr>
      <vt:lpstr>Times New Roman</vt:lpstr>
      <vt:lpstr>Verdana</vt:lpstr>
      <vt:lpstr>Wingdings</vt:lpstr>
      <vt:lpstr>Wingdings 2</vt:lpstr>
      <vt:lpstr>Wingdings 3</vt:lpstr>
      <vt:lpstr>Concurrencia</vt:lpstr>
      <vt:lpstr>«SALVANDO VIDAS CON FAMILIAS MIGRANTES DE LA SIERRA DEL PERÚ QUE VIVEN EN ICA»</vt:lpstr>
      <vt:lpstr>CONTEXTO </vt:lpstr>
      <vt:lpstr>CONTEXTO ¿ICA NIVEL DE ALERTA SANITARIA EXTREMO POR COVID?</vt:lpstr>
      <vt:lpstr> «SALVANDO VIDAS» UN COMPROMISO CON LA  PARTNERSCHAFT   </vt:lpstr>
      <vt:lpstr> «SALVANDO VIDAS» UN COMPROMISO CON LA  PARTNERSCHAFT   </vt:lpstr>
      <vt:lpstr> «SALVANDO VIDAS» UN COMPROMISO CON LA  PARTNERSCHAFT   </vt:lpstr>
      <vt:lpstr> «SALVANDO VIDAS» UN COMPROMISO CON LA  PARTNERSCHAFT   </vt:lpstr>
      <vt:lpstr>Durante el tratamiento</vt:lpstr>
      <vt:lpstr>Durante el tratamiento</vt:lpstr>
      <vt:lpstr>Presentación de PowerPoint</vt:lpstr>
      <vt:lpstr>ANTES</vt:lpstr>
      <vt:lpstr>ANTES</vt:lpstr>
      <vt:lpstr>ANTES</vt:lpstr>
      <vt:lpstr> «SALVANDO VIDAS» UN COMPROMISO CON LA  PARTNERSCHAFT   </vt:lpstr>
      <vt:lpstr>INICIATIVAS</vt:lpstr>
      <vt:lpstr>INICIATIVAS</vt:lpstr>
      <vt:lpstr>INICIATIVAS</vt:lpstr>
      <vt:lpstr>INICIATIVAS</vt:lpstr>
      <vt:lpstr>INICIATIVAS</vt:lpstr>
      <vt:lpstr>DESAFÍOS</vt:lpstr>
      <vt:lpstr>Presentación de PowerPoint</vt:lpstr>
      <vt:lpstr>Presentación de PowerPoint</vt:lpstr>
    </vt:vector>
  </TitlesOfParts>
  <Company>Luffi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Pharnechaff</dc:title>
  <dc:creator>Luffi</dc:creator>
  <cp:lastModifiedBy>Usuario de Windows</cp:lastModifiedBy>
  <cp:revision>84</cp:revision>
  <dcterms:created xsi:type="dcterms:W3CDTF">2021-02-10T21:46:14Z</dcterms:created>
  <dcterms:modified xsi:type="dcterms:W3CDTF">2021-06-23T01:11:14Z</dcterms:modified>
</cp:coreProperties>
</file>