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80" r:id="rId5"/>
    <p:sldId id="283" r:id="rId6"/>
    <p:sldId id="286" r:id="rId7"/>
    <p:sldId id="285" r:id="rId8"/>
    <p:sldId id="262" r:id="rId9"/>
    <p:sldId id="276" r:id="rId10"/>
    <p:sldId id="279" r:id="rId11"/>
    <p:sldId id="288" r:id="rId12"/>
    <p:sldId id="287" r:id="rId13"/>
    <p:sldId id="289" r:id="rId14"/>
    <p:sldId id="290" r:id="rId15"/>
    <p:sldId id="291" r:id="rId16"/>
    <p:sldId id="267" r:id="rId17"/>
    <p:sldId id="284" r:id="rId18"/>
    <p:sldId id="271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8T22:07:34.207"/>
    </inkml:context>
    <inkml:brush xml:id="br0">
      <inkml:brushProperty name="width" value="0.35" units="cm"/>
      <inkml:brushProperty name="height" value="2.1" units="cm"/>
      <inkml:brushProperty name="color" value="#777777"/>
      <inkml:brushProperty name="inkEffects" value="pencil"/>
    </inkml:brush>
  </inkml:definitions>
  <inkml:trace contextRef="#ctx0" brushRef="#br0">4922 894 3043,'0'0'544,"0"0"866,0 0-257,0 0 96,0 0-192,0 0 0,0 0-64,0 0 0,0 0 192,0 0-192,0 0-224,0 0-97,0 0 1,0 0-129,0 0-127,0 0 63,0-3-63,0-1-97,-1-4-96,-3-1-96,-2-3 0,-2-3 65,-3-1-1,0-3-128,-3-1 64,-1-2-32,-2-1-32,-3 0 32,-1-1 32,-2 0-32,-3-1 65,-2 0-97,-2-2 0,-4-1-32,-4-2-32,-4 0 32,-4-2 64,-3 0-96,-2-1 0,-3 1 0,-1 1 0,-1 1 0,0 1 0,0 1 0,1 3 0,1 1 32,0 3-32,1 1 0,-3 1 0,-1 1 0,-3 2 0,-2 0 0,-1 2 0,-3 0 0,-2 0 0,-2 2-32,-1 0 32,-1 2 0,0 1 0,1 3-32,1 1 32,0 2 0,1 2 0,0 1-32,-2 0-32,0 2 64,-2 3 0,-1 3 0,1 4-32,2 2 32,0 2 0,3 2-64,3 2 32,1 2 32,1 2 0,-2 2 0,-2 3 0,-3 2 32,-1 2-32,0 1 0,2 0-32,3-1-32,6-2 64,3 0 0,5-1 0,1 0 0,2 1-32,-1 2 0,-2 2 32,-2 2 0,-1 1 32,-1 0-64,4-1 32,2 0 0,3-3 32,3 0-32,1-2-32,1-1 32,1-1 0,-1-1-33,1 0 1,1 1 32,2-1 0,1-1-64,2 0 64,1 0 0,2-2-32,1 0 32,2-1 0,2-2 0,1 0-64,2-2 64,2-2-32,4-1 32,2-3 0,2-2 0,2-3-32,1-1 32,2-1 0,2-2 0,1-2-32,1-1 32,2-1 0,0 0 0,-1 0 0,0 1-64,-2 2 64,-2 2-32,-1 0-32,-1 1 0,1-1-96,2-1 128,1-2 0,3-2-32,0-1-32,2 0 32,1-1-65,0-1-63,1 1 0,-1 0 96,0 0-32,1-1 128,1 1 128,0-1-32,2-3 32,1-3-96,1-3 0,2-3-32,1-2 0,1-3 0,2-2 32,1-2 0,2 0-32,-1-1 0,0 0 0,0 0 64,-1 0-64,-1 0 32,1-1-32,-1-1 0,1-2 0,0 0 0,0-1 0,0 0-32,-1 0 32,0 2 0,-1 0 0,-1 1 0,0-1 32,0-1-32,0-2 0,0-2 0,1-1 0,-1-1 0,0 3 0,0 2 0,0 3 0,0 4-32,-2 4 32,-1 4 0,-2 1 0,-1 4 32,-1 2-32,-2 2 32,0 2-32,-1 1-32,0 0 32,0 2-32,0-1-64,-1 0-96,1 1 64,0-1-32,0 0-32,0 0 32,0 0 95,0 0 65,0 0-96,0 0-64,-1 2-64,-2 1 128,-3 5 96,-3 5 96,-4 7-96,-2 5 0,-3 4 32,-3 4-32,-1 3 0,-2 2 32,-1 3 32,-1 1-64,0-1 32,0 0-32,1-2 64,2-2-64,3-2 0,1-1 0,2-1 0,2-1 32,0-2-32,1 0 0,0-2 0,0-3 32,1-3-32,1-2 0,1-3 0,0-1 0,2-2 0,1-1 32,1-2-32,2-1-32,0-2 32,1-2 0,-1-1 0,1 0 0,-1-1-32,0 2 32,-1 1 0,-1 0 0,1 0 0,2-1-96,1-2 64,1-2-96,1-1-32,1 0-128,0-1-33,1 0 33,1-1 160,4 1 128,4 0 128,5 0-64,4 0-64,2 0 0,4 0 0,4-1 128,5-1-96,4-2-32,3-1 32,2-2 0,0-1 64,0 0-96,-2 0 64,-1 1-32,-2 0-32,-2 1 32,-1 1-32,-2 2 33,-2 0-33,-1 2 0,-2 0 32,-1 1-64,-2 1 32,-2-1 0,-2 0 32,-2 0-32,1 0 0,0 0 0,1 1 0,1-1 32,0 0-32,1 0 32,-1 0-32,-1 0 0,-1 0 0,-3 0 0,-3 0 0,-2 0 0,-4 0 32,-2 0-32,-2 0 0,-3 0 0,0 0 32,-1 0 32,0 0-32,-1 0 64,1 0-32,0 0 32,-1 0-96,1 0 64,0 0-64,0 0 32,0 0 0,0 0 0,0 0 32,0 0-32,0 0-32,0 0 0,0 0 0,0 0-32,0 0-64,0 0 64,0 0-64,0 0 96,0 0-96,0 0-64,1 0 0,0 0-1,3 0 161,2 0 32,2 0 1,3 0-1,0 0-32,1 0 32,-2 0 0,-1 0 0,-4 0 32,-1 0-32,-2 0 96,-1 0-32,-1 0-32,-1 0 32,1 0-64,-1 0 0,1 0-32,0 0 64,0 0-64,-1 0 0,1 0 0,0 0 0,0 0 0,-2 0 0,-1 0 96,0 0-32,-2 0-64,-1 0 0,-1 0-32,-2 0 32,0 0 0,-1 0-32,-1 0 32,0 0 0,-2 0 0,-1 0-32,-1 0-32,-2 0 64,-2 0 0,-3 0 0,-2 0 32,-4 0-32,-1 0 32,-3 0-32,-2 0 0,-2 0 0,-3 0-32,0 2 64,0 1-64,0 2 64,2-1 0,3 0-32,1 0 0,2 0 0,1-1 0,2 0 0,1-1 32,0-1 0,1 0-32,0 0 0,1-1 32,0 1-32,1 0 32,1 0-32,3-1 0,2 0 0,3 0-32,1 1 32,2 0-32,1 1 0,0 1-32,1-1-64,0 1 0,2-1 96,2-1-32,1 0 32,2 0 32,2-1 0,0 0-32,1 0 0,0 0 0,0 0-128,1 0 64,-1 0 32,0 0 64,0 0 0,0 0 0,0 0 0,0 0-33,0 0-159,0 0-32,0 0 0,2-3 224,3-4 0,2-5 32,4-6-32,3-6 0,3-4 0,2-3 96,2-2-32,2-1-64,-1 1 32,1 0 32,-2 1-32,-1 1-32,-3 1 0,0-1 32,-2 0-32,-1 0 32,-1 1 0,-1 0-32,-1 3 32,-2 2-32,-1 1-32,1 2 32,-1 1 0,0 0 0,0 1 32,1 0-32,-1 0 32,-1 2-32,-1 2 0,-1 1 0,-1 2 0,0 1 0,-1 3 0,0 1 0,0 2 32,-2 2-32,0 1-32,0 1 0,-1 1-96,0 1 0,0 0 64,0 0 64,-1 0 0,1 1-64,0-1-32,0 0 32,0 0-96,0 0 64,0 0-129,0 0-95,0 0-160,0 0-321,0 0-641,0 1-351,0 2-1506,-1 4-2114,-1 1 3811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8T22:07:34.209"/>
    </inkml:context>
    <inkml:brush xml:id="br0">
      <inkml:brushProperty name="width" value="0.35" units="cm"/>
      <inkml:brushProperty name="height" value="2.1" units="cm"/>
      <inkml:brushProperty name="color" value="#777777"/>
      <inkml:brushProperty name="inkEffects" value="pencil"/>
    </inkml:brush>
  </inkml:definitions>
  <inkml:trace contextRef="#ctx0" brushRef="#br0">229 17 1057,'0'0'1281,"0"0"353,0 0-641,0 0 384,0 0 32,0 0-256,0 0-224,-5-1 0,-2-4-192,1 2-97,1-1-159,0 3-353,3-1 96,1 2 97,-1 0-65,2 0-64,0 0 32,2 0-128,-2 0 129,0 0-161,0 0-64,0 0 64,0 0-64,0 0 0,0 5 0,0 6 64,1 4 64,4 6 64,4 2-64,-1 4 32,2 1-128,-1-1 96,3 5 65,-1 2 159,1 2-32,1 2-192,0 3 0,0 2-63,0-1 63,-1 2 32,1-3-64,0 2 64,-1-4-64,1 2 0,-3-1-32,1 2 0,1 4-32,-3 2-32,1 4 0,0 3 64,0 0-32,0 3-32,0-1 33,-1-1-33,1 0 64,0-4-32,-2-1 32,-1-5-64,-1-2 32,-1-1 128,-1-2-128,1-2 0,-1 4 0,1-1 32,0 3-64,2 1 0,-1 0 0,3-2 32,-3 0-32,2-1 0,-1-2 0,-1-2 32,1-1-32,-2-2 0,0 2 0,-2-1 32,0 1-32,-1 5 0,1 1 96,-1 4-96,-2-2 32,2 0 0,-2-2-32,0-2 0,0 1 0,0-2 0,0-2 32,0 1-32,0 1 0,0-2 0,0 1 32,0-1-32,0 2 32,0 2-32,0 2 0,-2 3 32,-1 1-32,-4-1 32,-1-1 0,-2-1-32,0-1 0,-1-4 0,-1 0 0,1-2 0,-1 0 32,1 1-32,-1-1 0,3 4 32,-1-1-32,0-2 0,2-4 0,3-7 0,-2-6 0,2-3 0,4-4 0,-3-3 0,1 1 0,1-3-32,2-3 32,0 0 0,-1-3 0,1 0 0,0-3 0,1 0 0,-1-2 0,0-2 32,0 4 1,-1-2-33,-1 1 0,1-1 0,1 2 0,-2-2 0,2 0-33,0 0 33,0 0 0,0 0 0,0 0 33,0 0-1,0 0 64,0 0 0,0-2 0,0-3-96,-2-6 0,-1-11 0,-2-5-32,-5-11 0,-1-3 32,-2-5 32,-1 0 0,1 0-32,0-1 0,2 1 0,-1 1 0,4 3 32,-2-1-32,2 0 0,0 2 0,0-1 0,-2-3 32,-2 0 0,1 0 0,-2-1-32,-4 4 64,3-1-64,-1 5 0,0 4 32,0 4-32,2 6 0,2 2 0,1 4 0,0 4 0,0 2 32,4 4-32,1 0 0,0 0 0,0-1 0,0 0 32,-2-1-32,1-3 0,-1-4 0,-1 1 0,0-2-32,0-2 32,-1 0 0,0 1-32,0 1 32,0 0 0,2 3 64,0 5-32,2 3-32,1 3 0,0 0 32,3 3-32,-1-1 0,2 2 32,0-2 0,0 2-32,0 0 32,0-1-32,0 1 0,0 0 0,0 0-32,0 1-96,0-1 32,0 0-64,0 5-64,3 8 96,4 10 95,6 7 33,5 6-32,3 3 32,2 6 0,0-1 0,0 0 0,0 4 0,-2-2 32,4 4-32,-2 3 0,0 1 0,0-1 0,0-1 0,0 1 33,-2-4-66,1-2 66,-4-1-66,3 0 66,4-2-66,-1-1 33,1-4-32,-1-2 32,-4-5 0,-2-4 32,-3-3-32,0-4 0,-4-3 33,-1-3-33,-2-4 0,0-2-33,0-1 33,-3-2 0,0 3 33,0-3-33,-1 2 0,-1 1 0,0-3 32,2 2-32,-2-1 0,-1-2-32,0-2 32,-2-1 0,1-1 0,-1-1 0,0 0 0,2 0 64,-1 0 0,1-1 64,3 1-64,2-5 0,6-10 64,5-8-128,6-6 32,4-6 32,5-4-64,-2-6 0,0 1 32,1 2 0,-1-1-32,0 2 32,-5 3 0,-1-1 0,-2 3 0,-5 1 0,0 1-32,0-1 0,-2 1 0,2-1 0,2 1 0,0 1 0,1 0 0,-1 2 0,-2 2 0,0-1 64,-2 2-64,2 0 0,0 2 0,0 2 0,0 1 0,0 1 0,0 3 0,-3 2 0,-2 2-64,-3 4 64,-3 3 0,-2 1 0,-4 6 0,1-1 64,-2 2-64,1 0 0,-1 0 0,2 2 32,-2-2-32,0-2 0,0 0-32,0 2 64,0 0-64,0-1 64,0 1-64,0 0 64,0 0-64,0 0 64,0 0-64,0 0 32,0 0 0,0 0 0,0-2 0,0 0 32,0 2-32,0-1 0,0 1 0,0 0-32,2 0 64,-1 0-64,1 0 32,-2 0-128,0 0-608,7-2-1507,6-3-3778,3-5-4261,-1-3 10282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8T22:07:34.210"/>
    </inkml:context>
    <inkml:brush xml:id="br0">
      <inkml:brushProperty name="width" value="0.35" units="cm"/>
      <inkml:brushProperty name="height" value="2.1" units="cm"/>
      <inkml:brushProperty name="color" value="#777777"/>
      <inkml:brushProperty name="inkEffects" value="pencil"/>
    </inkml:brush>
  </inkml:definitions>
  <inkml:trace contextRef="#ctx0" brushRef="#br0">1 524 1730,'0'0'993,"0"0"448,0 0-640,0 0 320,0 0 96,0 0-224,0 0-160,0 0-129,0 0-191,0 0-33,0 0-95,0-1 95,1-2 385,1-2-128,1-3-289,3-2-352,3-3 64,2 0 161,4-3-1,2-1-160,3-1-160,3 0 0,0 0 32,3 1 64,3-2-32,4 0 0,1-1 0,2 2 32,-1 1 33,-1 1 95,1 1-32,2 0-32,2 0-128,6 0 64,5-1 0,6-1-64,5-1 0,5 0-32,1 0 128,1 0-128,1 1 65,-3 2-1,-1 0 32,-4 3 96,-4 2-128,-2 2 32,-4 2-96,1 1 0,-1 3 0,2 0 0,0 2 0,2 0 0,1 0 0,3 0 32,1 1-32,1-1 64,-2 0-64,-2 0 64,-4 1-64,-4-1 64,-3 3-64,-1 2 0,0 2 0,2 3 0,-1 1 0,3 2 32,-1 0-32,1 0 0,0 0 0,0 0 0,0 1 0,0 0 0,0 1 32,0 1-32,-2-1 32,1 2-32,-2 2 0,1 1 0,0 1 0,1 0 0,-1 0 32,0-1-32,-1-1 32,-1-1-32,-1 0 32,-1 0 32,-1 0 1,0 0-33,1 0-32,-1 0 64,1 1-64,0 1 0,1 1 0,1 0 96,0 2-96,1-1 0,-1 0 0,-3 0 0,-2 0 0,-4-2 0,-2 1 32,-2 0-32,-1 0 0,-1-1 0,-2 1 0,-1-1 0,-1 1 0,-1 1 0,-1 0 0,-1 1 0,-1-2 0,-2-1 0,0 0 0,-1-2 0,1 1 32,0 1-32,0-1 0,0 1 64,0-1-64,-2-2 0,-2-3 0,-3-2 0,-3-3 0,0-1-64,-2 0 64,-1-1 0,0 1-32,-1-1 0,0 1 32,-2-2 64,-1 0-64,-1-3 64,-2-1-64,1-1 64,-2 0-64,1-1 32,0-1 64,0 1-64,-1 0 32,1-1-32,0 1 96,0 0-96,0 0 32,0 0-32,0 0 64,0 0 1,0 0 127,0 0-32,0 0 128,0 0 97,0 0-129,0-2-32,0-4-192,0-4-32,-1-4 0,-2-3-32,-2-3 32,-1-1-32,-2-3 0,0-1 0,-1-3 0,-1 0 0,0-1 0,-1-1 0,0 0 0,-1 0 0,-1 0 0,0 0 0,0-1 0,0 1 0,1-1 0,1 1-32,2-1 0,1 2 32,1 0-32,1 0 32,0 3 0,-1 2 0,0 3-64,-2 3-96,1 4 64,1 4 32,2 2 64,1 4-32,2 1 32,1 2 0,0 1 0,1 0-32,1 1 32,-1 0 0,0-1-32,1 0 32,-1 1 0,0-1 0,0 0-32,0 0 0,0 0-32,0 0-32,0 0-65,0 0-31,0 2 0,0 6 0,0 8 128,0 6 32,1 6 32,3 5 0,2 3-32,3 0-32,2-1 64,0-1-32,1-2 32,-1-1 0,0-1 0,0-1 32,0-1-32,0 0 0,0-1 0,0 1 0,1 0 0,-2-1 64,1 0-64,-2-2 0,-1-1 0,-1-3 0,-1-2 0,-1-3 0,0-2 0,0-1 0,0-1 0,1 0 0,-1-2 0,-1 1 0,0-1 32,0 0-32,1-1 0,-2 1 0,1-2 0,-2-2 0,0 0 32,-1-2-32,0-1 0,1 0 0,-2-1 0,1-1 0,-1 0 0,0-1 0,0 0 32,0 0 32,0 0 0,0-1 32,0 1-64,0 0 32,0 0-32,0 0 0,0 0-32,0 0 0,0 0-64,0 0-64,0 0 64,-1 0 32,-4 0 32,-5 0 0,-8 0 96,-7 0-96,-7 1 64,-5 0 32,-5 1-96,-2-1 0,-1 0 0,0 0 0,2-1 32,2 0 0,3 0-32,3 0 32,2 1-32,2-1 0,1 2-32,0 0 64,0-1-32,0 2 0,0-2 0,1 1 32,0 0-64,1-1 64,1 1-32,-1 0 32,3 0-32,1 0 64,3 0-64,4 0 0,3-1 0,5 0 0,3 0 32,3-1-32,3 1 64,-1-1-64,0 0 0,-1-1 32,-1 1-32,-2 0-96,1 0 64,1 0-128,1 0-288,0 0-385,2 0-1281,-1 0-1762,3 2-2818,1 0 1409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8T22:07:34.211"/>
    </inkml:context>
    <inkml:brush xml:id="br0">
      <inkml:brushProperty name="width" value="0.35" units="cm"/>
      <inkml:brushProperty name="height" value="2.1" units="cm"/>
      <inkml:brushProperty name="color" value="#777777"/>
      <inkml:brushProperty name="inkEffects" value="pencil"/>
    </inkml:brush>
  </inkml:definitions>
  <inkml:trace contextRef="#ctx0" brushRef="#br0">2492 39 1762,'0'0'736,"0"0"321,0 0-384,0 0 384,0 0 0,0 0 256,0 0-96,0 0-416,0 0-96,0 0-161,0 0-191,0 0-1,-2 0-64,-4 0 33,-4 0 159,-7 0-160,-3 0-63,-3-1 31,-4-2 0,-1-4-96,-5 2 0,0 0-95,-2-1 63,-2 2-32,2 1-64,-1 0 32,-2 3-64,-1-2 64,-4 2-32,-3 0 32,-3 0-64,-1 2 64,-1-2-64,-1 5 0,-1 3-32,1 3 0,-3 6 0,-1 2 32,2 4-32,-2 5 0,0 4 33,2 2-33,2 2 0,1 4 0,3 1 32,2 3-32,0 2 96,0 5 128,0 0-128,-2 2-32,5-2 0,2 0-32,4-2-32,4 2 0,3 0 0,2 3 64,-1 4-64,1 2 32,-5 6 0,-2 8 0,1 2 0,1 3-32,-2-2 32,4 0 32,2-1 0,2-2-32,4-2 33,3-5-1,4-4-64,1-4 32,0-5-32,4-1 32,-2-2-32,1-2 32,-1 0-32,0 2 0,-3 2 32,-1-2-32,2-2 0,1 1 0,0-4-32,5-4 32,0 1 0,4-5 0,2 0 0,0-5 64,1-4-64,2-4 0,0-7 32,0-3-32,0-7 0,0-3 64,0-4-64,0-1 64,0 0-32,0-1 64,0 1-32,-1-2 96,-1 2-64,0 0 64,2 0 1,0 0-1,-1 0 96,1-1-32,-4-3 64,-1-6-127,-3-6-129,-2-4 32,2-4-64,-2-6 32,0-1 0,-1 0-32,1-1 0,-2 1 0,1 1 0,-1 1 0,1-1 0,1 1 0,2-4 0,3-2 0,3-2 0,-1-3 32,1-1 0,1-3-32,1-6 32,0-1-32,-2-1 0,-1 1 0,0-2 0,-1 6 0,1 1 0,1 4 0,1 5 0,-1 4 0,2 3 0,0 7 0,0 5 0,0 3 0,0 7 0,2 2-32,-2 4 32,0 0 0,0 2 0,0 2 0,0-2 0,0 0 32,0 2-32,0-2 0,0 0 0,0 0 0,0 0 0,0 0 0,0 0 0,0 0-32,0 0 0,0 0 0,0 0-32,0 0-32,0 0-65,0 1-31,0 7-64,0 12 32,0 15 128,0 16 64,5 11 32,3 10 0,2 9 0,1 3 0,1-2 0,-2-2 0,-1-7 0,0-8 0,-4-9 0,-1-10 32,1-9 32,-3-11-64,0-10 0,-1-3 32,1-6-32,0-4 0,-1-1 32,1 0-32,0-2 0,-1-2 32,-1 2 0,0 0-32,2-2 64,-2 2-64,-2 0 0,4 0 0,-1 0 0,1 0 0,1 0 32,1 0-32,1 0 32,1 0-32,7 0 0,12-5 0,16-9 0,13-9 32,15-10 0,7-5-32,5-3 64,-4 0-64,-5 1 0,-9 4 0,-9 5 32,-7 1-32,-4 6 32,-3-1-32,-4 4 0,-3 3 0,0-1 0,-1 1 0,0 2 0,-1-1 0,0-1 0,-1 2 0,-4 3 32,-3 1-32,-3 2 0,-7 2 0,-3 3 0,-5 0 32,-2 2 0,-3 1-32,0 2 32,0 0 0,-2 0-32,2 0 0,-1 0-32,1 0-64,0 0-769,0 2-928,0 0-1827,0 9-832,-5 6-2114,-3 1 5605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956643-0E0C-44E9-A498-A190F6C14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11D0DF-3140-4D10-8608-F8E734EE4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93F105B-092B-4369-AC28-D3D0D59A6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FA988AD-2231-4F7D-91DE-4AC6D337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6B38E27-51D8-4034-A90F-3D58231C8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39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17CF6F-8BA7-481E-86A6-42E514C3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A73282A-A7D6-4B41-88C2-1E92BF0B5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AADA1CC-3F29-4ADC-B7AC-4DA99A8A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399E08C-53F3-484D-A605-704690899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94B69BE-57FB-4D3C-8AA0-26B3EF51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43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CA71C55-D764-43EC-A630-0E94A0D23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7C61DAD-1437-40F6-931A-ED536A046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5A8A236-0C1F-492C-88C1-65B223BD8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AB6F942-7D3F-4719-B471-8608F345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652F8E5-E113-4668-AE41-AF86B977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93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C6D566-49E9-4A55-80E2-E539C6D3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C80D5D-A0A3-4482-9557-461B73E6B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DBE718B-28E6-44BF-BEC1-FF27D53F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F1D8F90-C3CF-489B-A456-6827DEC1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AE706DB-93C7-41CE-924B-25095963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884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A47E1-9663-4C3A-851F-AB69198C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F7F6520-A7DC-45E4-AA9C-BC8472596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54C000-B290-464B-AF4E-7644013BA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23D7322-7857-49B8-9F86-3713BAB9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B36246A-5D60-4F6C-803C-84931F68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740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1E31BA-0434-44EA-95A9-FB26ABEC4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3F7F917-97F0-48C0-9B6C-634C17641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59079F6-508F-4BE7-A8C6-50E9F537D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4AF0C6C-E5C3-41A4-85E0-60C14001C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154FF6E-7280-4783-848D-7192FDB79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FB1C6D1-195B-4804-B91D-E46DB4955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37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396060-5E4A-4C3D-9796-D69EB6A5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93E5F77-C06C-4084-AFAF-84E1F01D4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FEED387-BB0A-4A4C-9A41-E2A40CDAE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A24BCD8-CA4A-41FD-8A58-6DA5867FB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158F5108-73D7-4B00-A33F-F8D214B31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350DC8D8-15CB-411D-B54E-2EDF7FF3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3F1FEDD-AEAD-4C8A-9A6F-94BD61602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F3B7D83-161E-424A-9C00-A64462AB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11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3809CC7-A26A-4FEA-B9E9-E3EB0B3E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393DF39-CE6E-4AA2-9B7B-056DB9C85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175F3B5-220D-4CAC-9A61-560A994F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6F03972-C220-44A2-8133-C9A42698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191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46A1A00-E3EB-41A2-9444-69FB3EDD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4417D33-3E70-4DA5-8F77-B469E84A1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CBDE904-9B3B-421F-BAE7-309BC992A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15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1D5CF7-B211-452C-BA8D-A58C55F95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EF692EE-3BFB-4552-8046-195FD77C8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900A890-3299-4B0B-B21A-637CC872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16BA185-72B9-4AEC-A6F9-EC9007D8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F6641DA-7916-4228-B85C-5C6F333C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1BEE43E-1F00-4529-8AD9-E6F29BE7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69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406674-68B8-4A84-9192-F589B6DC8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5FAA3DB-15FF-4751-8D21-B752EECF4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392C775-47A0-4E51-8492-FCEFB02B3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E509EF7-1F91-4CFE-9599-9D4CAE75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C3B5BFB-6955-4942-A78A-38418D58F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3208619-BD35-4A97-9C90-186266CD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1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6208EF2-B579-49C9-BFD5-51390CAC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E72E666-1CC4-4A6F-8C6E-C04E6503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9C2C8F4-C493-4C2F-979D-508D82DAE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36070-BB41-4D29-8795-59B8D52A6D07}" type="datetimeFigureOut">
              <a:rPr lang="es-ES" smtClean="0"/>
              <a:t>25/06/2021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570236A-047C-4C9A-9FFC-6765CF7B8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58549CF-19A0-47EA-B79C-3C8D71B38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215E7-20FB-4DFB-B114-E6D4878057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787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12" Type="http://schemas.openxmlformats.org/officeDocument/2006/relationships/customXml" Target="../ink/ink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33.png"/><Relationship Id="rId10" Type="http://schemas.openxmlformats.org/officeDocument/2006/relationships/customXml" Target="../ink/ink2.xml"/><Relationship Id="rId4" Type="http://schemas.openxmlformats.org/officeDocument/2006/relationships/hyperlink" Target="https://plumasdesimurgh.blogspot.com/2018/03/la-simbologia-de-los-colores-en-la.html" TargetMode="External"/><Relationship Id="rId9" Type="http://schemas.openxmlformats.org/officeDocument/2006/relationships/image" Target="../media/image30.png"/><Relationship Id="rId1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umasdesimurgh.blogspot.com/2018/03/la-simbologia-de-los-colores-en-la.html" TargetMode="Externa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8.png"/><Relationship Id="rId4" Type="http://schemas.openxmlformats.org/officeDocument/2006/relationships/hyperlink" Target="https://plumasdesimurgh.blogspot.com/2018/03/la-simbologia-de-los-colores-en-la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0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A062A7A-A25A-4FFA-B90D-E93FD8862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3" y="2408853"/>
            <a:ext cx="6246003" cy="1998720"/>
          </a:xfrm>
          <a:prstGeom prst="rect">
            <a:avLst/>
          </a:prstGeom>
        </p:spPr>
      </p:pic>
      <p:sp>
        <p:nvSpPr>
          <p:cNvPr id="21" name="Right Triangle 12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53D0D13-C0B5-48C4-8660-ACEFE7927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606" y="1309530"/>
            <a:ext cx="3217333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884CDBF-D31F-463E-9B9E-A8007FAB7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4" y="1417320"/>
            <a:ext cx="4051494" cy="201168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A6EEE133-953D-4B36-8E52-1C46EEF3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1. Reflexión</a:t>
            </a:r>
            <a:br>
              <a:rPr lang="es-PE" dirty="0"/>
            </a:b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CA09903-5CEF-4C49-AE5B-F1AFDEA0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125" y="919674"/>
            <a:ext cx="4461024" cy="25093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7BE6C0B-BD89-44AA-B6AF-7DD56C8EE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033" y="3719147"/>
            <a:ext cx="3945207" cy="25093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E2125E3-3593-4AC7-A484-624324CE3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44" y="3429000"/>
            <a:ext cx="5376986" cy="30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8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F5026A98-5C8E-408A-86F0-788EF4C3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263"/>
            <a:ext cx="10515600" cy="1325563"/>
          </a:xfrm>
        </p:spPr>
        <p:txBody>
          <a:bodyPr/>
          <a:lstStyle/>
          <a:p>
            <a:r>
              <a:rPr lang="es-PE" dirty="0"/>
              <a:t>2. Persona Referente – Equipo Diocesano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764E0D7E-8CCD-4B3C-B9B0-B777B426B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2525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s-PE" dirty="0"/>
              <a:t>Equipo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PE" dirty="0"/>
              <a:t>Melisa Marmolejo (PJ)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PE" dirty="0"/>
              <a:t>Jacinta Huerta (ODEC)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PE" dirty="0"/>
              <a:t>Daniel Mauri (Religioso)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PE" dirty="0"/>
              <a:t>Patricia Ruiz (Comunicación)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PE" dirty="0"/>
              <a:t>Soledad Cortez (</a:t>
            </a:r>
            <a:r>
              <a:rPr lang="es-PE" dirty="0" err="1"/>
              <a:t>Diakonia</a:t>
            </a:r>
            <a:r>
              <a:rPr lang="es-P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599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823A0E2-0DC9-4176-8949-EA609A8E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201"/>
          </a:xfrm>
        </p:spPr>
        <p:txBody>
          <a:bodyPr>
            <a:normAutofit fontScale="90000"/>
          </a:bodyPr>
          <a:lstStyle/>
          <a:p>
            <a:r>
              <a:rPr lang="es-PE" dirty="0"/>
              <a:t>3. Diagnostico Breve: Interno y Externo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60938B29-D048-4603-9264-63F506202D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715413"/>
              </p:ext>
            </p:extLst>
          </p:nvPr>
        </p:nvGraphicFramePr>
        <p:xfrm>
          <a:off x="838200" y="1825622"/>
          <a:ext cx="10515598" cy="4338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0192">
                  <a:extLst>
                    <a:ext uri="{9D8B030D-6E8A-4147-A177-3AD203B41FA5}">
                      <a16:colId xmlns:a16="http://schemas.microsoft.com/office/drawing/2014/main" xmlns="" val="330530110"/>
                    </a:ext>
                  </a:extLst>
                </a:gridCol>
                <a:gridCol w="2619940">
                  <a:extLst>
                    <a:ext uri="{9D8B030D-6E8A-4147-A177-3AD203B41FA5}">
                      <a16:colId xmlns:a16="http://schemas.microsoft.com/office/drawing/2014/main" xmlns="" val="2874306951"/>
                    </a:ext>
                  </a:extLst>
                </a:gridCol>
                <a:gridCol w="2647733">
                  <a:extLst>
                    <a:ext uri="{9D8B030D-6E8A-4147-A177-3AD203B41FA5}">
                      <a16:colId xmlns:a16="http://schemas.microsoft.com/office/drawing/2014/main" xmlns="" val="1409802586"/>
                    </a:ext>
                  </a:extLst>
                </a:gridCol>
                <a:gridCol w="2647733">
                  <a:extLst>
                    <a:ext uri="{9D8B030D-6E8A-4147-A177-3AD203B41FA5}">
                      <a16:colId xmlns:a16="http://schemas.microsoft.com/office/drawing/2014/main" xmlns="" val="3194273704"/>
                    </a:ext>
                  </a:extLst>
                </a:gridCol>
              </a:tblGrid>
              <a:tr h="9735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dirty="0">
                          <a:effectLst/>
                        </a:rPr>
                        <a:t>¿Aspectos qué atendemos?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dirty="0">
                          <a:effectLst/>
                        </a:rPr>
                        <a:t>Acciones que realizan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dirty="0">
                          <a:effectLst/>
                        </a:rPr>
                        <a:t>¿Qué necesidades NO se cubren?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dirty="0">
                          <a:effectLst/>
                        </a:rPr>
                        <a:t>¿Instituciones u organizaciones con quién  coordinan o se relacionan?</a:t>
                      </a:r>
                      <a:endParaRPr lang="es-P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extLst>
                  <a:ext uri="{0D108BD9-81ED-4DB2-BD59-A6C34878D82A}">
                    <a16:rowId xmlns:a16="http://schemas.microsoft.com/office/drawing/2014/main" xmlns="" val="364443310"/>
                  </a:ext>
                </a:extLst>
              </a:tr>
              <a:tr h="47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dirty="0">
                          <a:effectLst/>
                        </a:rPr>
                        <a:t>ALIMENTACIÓN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extLst>
                  <a:ext uri="{0D108BD9-81ED-4DB2-BD59-A6C34878D82A}">
                    <a16:rowId xmlns:a16="http://schemas.microsoft.com/office/drawing/2014/main" xmlns="" val="1820016771"/>
                  </a:ext>
                </a:extLst>
              </a:tr>
              <a:tr h="464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>
                          <a:effectLst/>
                        </a:rPr>
                        <a:t>SALUD 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 dirty="0">
                          <a:effectLst/>
                        </a:rPr>
                        <a:t> </a:t>
                      </a:r>
                      <a:endParaRPr lang="es-P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extLst>
                  <a:ext uri="{0D108BD9-81ED-4DB2-BD59-A6C34878D82A}">
                    <a16:rowId xmlns:a16="http://schemas.microsoft.com/office/drawing/2014/main" xmlns="" val="645062085"/>
                  </a:ext>
                </a:extLst>
              </a:tr>
              <a:tr h="47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>
                          <a:effectLst/>
                        </a:rPr>
                        <a:t>EDUCACIÓN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extLst>
                  <a:ext uri="{0D108BD9-81ED-4DB2-BD59-A6C34878D82A}">
                    <a16:rowId xmlns:a16="http://schemas.microsoft.com/office/drawing/2014/main" xmlns="" val="3921480037"/>
                  </a:ext>
                </a:extLst>
              </a:tr>
              <a:tr h="464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>
                          <a:effectLst/>
                        </a:rPr>
                        <a:t>SALUD MENTAL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extLst>
                  <a:ext uri="{0D108BD9-81ED-4DB2-BD59-A6C34878D82A}">
                    <a16:rowId xmlns:a16="http://schemas.microsoft.com/office/drawing/2014/main" xmlns="" val="326385034"/>
                  </a:ext>
                </a:extLst>
              </a:tr>
              <a:tr h="47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>
                          <a:effectLst/>
                        </a:rPr>
                        <a:t>ACOMPAÑAMIENTO ESPIRITUAL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extLst>
                  <a:ext uri="{0D108BD9-81ED-4DB2-BD59-A6C34878D82A}">
                    <a16:rowId xmlns:a16="http://schemas.microsoft.com/office/drawing/2014/main" xmlns="" val="3010890800"/>
                  </a:ext>
                </a:extLst>
              </a:tr>
              <a:tr h="464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>
                          <a:effectLst/>
                        </a:rPr>
                        <a:t>EMPLEO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extLst>
                  <a:ext uri="{0D108BD9-81ED-4DB2-BD59-A6C34878D82A}">
                    <a16:rowId xmlns:a16="http://schemas.microsoft.com/office/drawing/2014/main" xmlns="" val="1250599790"/>
                  </a:ext>
                </a:extLst>
              </a:tr>
              <a:tr h="494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dirty="0">
                          <a:effectLst/>
                        </a:rPr>
                        <a:t>OTRO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 dirty="0">
                          <a:effectLst/>
                        </a:rPr>
                        <a:t> </a:t>
                      </a:r>
                      <a:endParaRPr lang="es-P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>
                          <a:effectLst/>
                        </a:rPr>
                        <a:t> </a:t>
                      </a:r>
                      <a:endParaRPr lang="es-PE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600" dirty="0">
                          <a:effectLst/>
                        </a:rPr>
                        <a:t> </a:t>
                      </a:r>
                      <a:endParaRPr lang="es-P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24" marR="38924" marT="0" marB="0"/>
                </a:tc>
                <a:extLst>
                  <a:ext uri="{0D108BD9-81ED-4DB2-BD59-A6C34878D82A}">
                    <a16:rowId xmlns:a16="http://schemas.microsoft.com/office/drawing/2014/main" xmlns="" val="2296953161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5374A6FD-5975-4829-A663-811D158AC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985036"/>
            <a:ext cx="909778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PREGUNTA:  ¿Qué acciones estamos realizando para luchar contra la Pandemia? </a:t>
            </a:r>
            <a:endParaRPr kumimoji="0" lang="es-PE" altLang="es-P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PE" altLang="es-PE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Ficha de información de las Vicarias, Parroquias, áreas Pastorales, etc. (Mapeo Interno)</a:t>
            </a:r>
            <a:endParaRPr kumimoji="0" lang="es-PE" altLang="es-P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346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1706C2-666F-445F-8D92-43A8BF38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4418"/>
          </a:xfrm>
        </p:spPr>
        <p:txBody>
          <a:bodyPr>
            <a:normAutofit fontScale="90000"/>
          </a:bodyPr>
          <a:lstStyle/>
          <a:p>
            <a:r>
              <a:rPr lang="es-MX" dirty="0"/>
              <a:t>3. Diagnostico Breve: Interno y Externo</a:t>
            </a:r>
            <a:endParaRPr lang="es-PE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xmlns="" id="{02008D6F-6E93-4186-9D3B-1A32FAD8F2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168866"/>
              </p:ext>
            </p:extLst>
          </p:nvPr>
        </p:nvGraphicFramePr>
        <p:xfrm>
          <a:off x="653143" y="1825624"/>
          <a:ext cx="10700656" cy="4464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2257">
                  <a:extLst>
                    <a:ext uri="{9D8B030D-6E8A-4147-A177-3AD203B41FA5}">
                      <a16:colId xmlns:a16="http://schemas.microsoft.com/office/drawing/2014/main" xmlns="" val="4154835514"/>
                    </a:ext>
                  </a:extLst>
                </a:gridCol>
                <a:gridCol w="1913810">
                  <a:extLst>
                    <a:ext uri="{9D8B030D-6E8A-4147-A177-3AD203B41FA5}">
                      <a16:colId xmlns:a16="http://schemas.microsoft.com/office/drawing/2014/main" xmlns="" val="3944030928"/>
                    </a:ext>
                  </a:extLst>
                </a:gridCol>
                <a:gridCol w="2019551">
                  <a:extLst>
                    <a:ext uri="{9D8B030D-6E8A-4147-A177-3AD203B41FA5}">
                      <a16:colId xmlns:a16="http://schemas.microsoft.com/office/drawing/2014/main" xmlns="" val="1310452168"/>
                    </a:ext>
                  </a:extLst>
                </a:gridCol>
                <a:gridCol w="1698582">
                  <a:extLst>
                    <a:ext uri="{9D8B030D-6E8A-4147-A177-3AD203B41FA5}">
                      <a16:colId xmlns:a16="http://schemas.microsoft.com/office/drawing/2014/main" xmlns="" val="3718841584"/>
                    </a:ext>
                  </a:extLst>
                </a:gridCol>
                <a:gridCol w="1169135">
                  <a:extLst>
                    <a:ext uri="{9D8B030D-6E8A-4147-A177-3AD203B41FA5}">
                      <a16:colId xmlns:a16="http://schemas.microsoft.com/office/drawing/2014/main" xmlns="" val="3389079273"/>
                    </a:ext>
                  </a:extLst>
                </a:gridCol>
                <a:gridCol w="1807321">
                  <a:extLst>
                    <a:ext uri="{9D8B030D-6E8A-4147-A177-3AD203B41FA5}">
                      <a16:colId xmlns:a16="http://schemas.microsoft.com/office/drawing/2014/main" xmlns="" val="865214198"/>
                    </a:ext>
                  </a:extLst>
                </a:gridCol>
              </a:tblGrid>
              <a:tr h="669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dirty="0">
                          <a:effectLst/>
                        </a:rPr>
                        <a:t>INSTITUCIÓN/ ORGANIZACIÓN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>
                          <a:effectLst/>
                        </a:rPr>
                        <a:t>Responsable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>
                          <a:effectLst/>
                        </a:rPr>
                        <a:t>Dirección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>
                          <a:effectLst/>
                        </a:rPr>
                        <a:t>Persona de contacto de la institución.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>
                          <a:effectLst/>
                        </a:rPr>
                        <a:t>Teléfono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600" dirty="0">
                          <a:effectLst/>
                        </a:rPr>
                        <a:t>E-mail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 anchor="ctr"/>
                </a:tc>
                <a:extLst>
                  <a:ext uri="{0D108BD9-81ED-4DB2-BD59-A6C34878D82A}">
                    <a16:rowId xmlns:a16="http://schemas.microsoft.com/office/drawing/2014/main" xmlns="" val="747787063"/>
                  </a:ext>
                </a:extLst>
              </a:tr>
              <a:tr h="2270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 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529283730"/>
                  </a:ext>
                </a:extLst>
              </a:tr>
              <a:tr h="2270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2992513807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149475359"/>
                  </a:ext>
                </a:extLst>
              </a:tr>
              <a:tr h="2270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539464540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1240819016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965109489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590830215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3547086117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342990612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3352702983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3907239626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1539935838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84352975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3267689927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1171482994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1887020962"/>
                  </a:ext>
                </a:extLst>
              </a:tr>
              <a:tr h="2143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>
                          <a:effectLst/>
                        </a:rPr>
                        <a:t> </a:t>
                      </a:r>
                      <a:endParaRPr lang="es-P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000" dirty="0">
                          <a:effectLst/>
                        </a:rPr>
                        <a:t> 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8" marR="65388" marT="0" marB="0"/>
                </a:tc>
                <a:extLst>
                  <a:ext uri="{0D108BD9-81ED-4DB2-BD59-A6C34878D82A}">
                    <a16:rowId xmlns:a16="http://schemas.microsoft.com/office/drawing/2014/main" xmlns="" val="220434147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786374DA-9FE2-477A-AB0A-FD02AB1C2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42" y="963747"/>
            <a:ext cx="10234301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Anexo 2: </a:t>
            </a:r>
            <a:r>
              <a:rPr kumimoji="0" lang="es-PE" altLang="es-PE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Ficha de Directorio de Instituciones y Organizaciones que actúan en la jurisdicción Diocesana </a:t>
            </a:r>
            <a:r>
              <a:rPr kumimoji="0" lang="es-PE" altLang="es-PE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</a:t>
            </a:r>
            <a:endParaRPr kumimoji="0" lang="es-PE" altLang="es-P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DD8F1D-EB29-4529-8C4B-E19A78C2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441"/>
          </a:xfrm>
        </p:spPr>
        <p:txBody>
          <a:bodyPr>
            <a:normAutofit fontScale="90000"/>
          </a:bodyPr>
          <a:lstStyle/>
          <a:p>
            <a:r>
              <a:rPr lang="es-MX" dirty="0"/>
              <a:t/>
            </a:r>
            <a:br>
              <a:rPr lang="es-MX" dirty="0"/>
            </a:br>
            <a:r>
              <a:rPr lang="es-MX" b="1" dirty="0"/>
              <a:t>4. Equipo de Espiritualidad  y Acompañamiento </a:t>
            </a:r>
            <a:br>
              <a:rPr lang="es-MX" b="1" dirty="0"/>
            </a:br>
            <a:endParaRPr lang="es-PE" b="1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52576FB-6F3F-4016-A74C-A571508FA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91088" cy="4351338"/>
          </a:xfrm>
        </p:spPr>
        <p:txBody>
          <a:bodyPr/>
          <a:lstStyle/>
          <a:p>
            <a:r>
              <a:rPr lang="es-MX" dirty="0"/>
              <a:t>Que inspire todo el proceso de articulación de las Comisiones de Acción, teniendo en cuenta las orientaciones de la Exhortación Apostólica </a:t>
            </a:r>
            <a:r>
              <a:rPr lang="es-MX" dirty="0" err="1"/>
              <a:t>Evangelii</a:t>
            </a:r>
            <a:r>
              <a:rPr lang="es-MX" dirty="0"/>
              <a:t> </a:t>
            </a:r>
            <a:r>
              <a:rPr lang="es-MX" dirty="0" err="1"/>
              <a:t>Gaudium</a:t>
            </a:r>
            <a:r>
              <a:rPr lang="es-MX" dirty="0"/>
              <a:t>, la Encíclica </a:t>
            </a:r>
            <a:r>
              <a:rPr lang="es-MX" dirty="0" smtClean="0"/>
              <a:t>“</a:t>
            </a:r>
            <a:r>
              <a:rPr lang="es-MX" dirty="0" err="1" smtClean="0"/>
              <a:t>Laudato</a:t>
            </a:r>
            <a:r>
              <a:rPr lang="es-MX" dirty="0" smtClean="0"/>
              <a:t> Si” y </a:t>
            </a:r>
            <a:r>
              <a:rPr lang="es-MX" dirty="0"/>
              <a:t>la Exhortación Apostólica Querida Amazonia.</a:t>
            </a:r>
          </a:p>
          <a:p>
            <a:endParaRPr lang="es-PE" dirty="0"/>
          </a:p>
        </p:txBody>
      </p:sp>
      <p:pic>
        <p:nvPicPr>
          <p:cNvPr id="4098" name="Picture 2" descr="Bendición Urbi et Orbi. Papa: “La oración es nuestra arma vencedora” -  Vatican News">
            <a:extLst>
              <a:ext uri="{FF2B5EF4-FFF2-40B4-BE49-F238E27FC236}">
                <a16:creationId xmlns:a16="http://schemas.microsoft.com/office/drawing/2014/main" xmlns="" id="{67179D22-AF6F-4895-B455-CEF333ED486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825624"/>
            <a:ext cx="5811128" cy="449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196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F16FFD-229C-451A-B815-6F4116C5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483"/>
          </a:xfrm>
        </p:spPr>
        <p:txBody>
          <a:bodyPr>
            <a:normAutofit fontScale="90000"/>
          </a:bodyPr>
          <a:lstStyle/>
          <a:p>
            <a:pPr algn="ctr"/>
            <a:r>
              <a:rPr lang="es-PE" dirty="0"/>
              <a:t/>
            </a:r>
            <a:br>
              <a:rPr lang="es-PE" dirty="0"/>
            </a:br>
            <a:r>
              <a:rPr lang="es-PE" b="1" dirty="0"/>
              <a:t>5. Pronta Convocatoria y creación</a:t>
            </a:r>
            <a:r>
              <a:rPr lang="es-PE" dirty="0"/>
              <a:t/>
            </a:r>
            <a:br>
              <a:rPr lang="es-PE" dirty="0"/>
            </a:br>
            <a:r>
              <a:rPr lang="es-PE" b="1" dirty="0">
                <a:solidFill>
                  <a:schemeClr val="accent1"/>
                </a:solidFill>
              </a:rPr>
              <a:t>“Resucita </a:t>
            </a:r>
            <a:r>
              <a:rPr lang="es-PE" b="1" dirty="0" err="1">
                <a:solidFill>
                  <a:schemeClr val="accent1"/>
                </a:solidFill>
              </a:rPr>
              <a:t>Peru</a:t>
            </a:r>
            <a:r>
              <a:rPr lang="es-PE" b="1" dirty="0">
                <a:solidFill>
                  <a:schemeClr val="accent1"/>
                </a:solidFill>
              </a:rPr>
              <a:t> Ahora Chosica”</a:t>
            </a:r>
            <a:br>
              <a:rPr lang="es-PE" b="1" dirty="0">
                <a:solidFill>
                  <a:schemeClr val="accent1"/>
                </a:solidFill>
              </a:rPr>
            </a:br>
            <a:endParaRPr lang="es-PE" b="1" dirty="0">
              <a:solidFill>
                <a:schemeClr val="accent1"/>
              </a:solidFill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AD58C3C8-5332-494E-B652-9A7F73F90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52190"/>
            <a:ext cx="5368033" cy="31701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E11CDB8-097B-4F75-8660-850073689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18" y="4422385"/>
            <a:ext cx="4248915" cy="29263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865D82D-343E-4DDC-9CBB-D22F7301D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21" y="4122487"/>
            <a:ext cx="4810161" cy="2926334"/>
          </a:xfrm>
          <a:prstGeom prst="rect">
            <a:avLst/>
          </a:prstGeom>
          <a:effectLst>
            <a:outerShdw blurRad="508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</p:pic>
      <p:pic>
        <p:nvPicPr>
          <p:cNvPr id="3074" name="Picture 2" descr="Trabajo en Equipo">
            <a:extLst>
              <a:ext uri="{FF2B5EF4-FFF2-40B4-BE49-F238E27FC236}">
                <a16:creationId xmlns:a16="http://schemas.microsoft.com/office/drawing/2014/main" xmlns="" id="{BFB564C4-C20B-4A98-866A-BC9160AC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33" y="1272346"/>
            <a:ext cx="5258935" cy="265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106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D8FF55F7-5BE3-4C3F-A7A2-6E20F5C06223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134876" y="3831992"/>
            <a:ext cx="3902226" cy="120979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9AFBAE62-EB87-4FB8-8955-B220A779E198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-22795" y="4356232"/>
            <a:ext cx="7358645" cy="92084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91E92A35-5124-4C2E-AE84-2824D4D8E162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64301" y="1293802"/>
            <a:ext cx="2992823" cy="143738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8D910117-97EC-4D5A-8F94-13DC4FDFF1F0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575690" y="1233357"/>
            <a:ext cx="3717026" cy="14373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CC5A312-90FF-4E66-9251-72436180C14F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89" y="5891877"/>
            <a:ext cx="2929611" cy="82764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3244" y="4345112"/>
            <a:ext cx="964504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E" dirty="0">
              <a:solidFill>
                <a:prstClr val="black"/>
              </a:solidFill>
            </a:endParaRPr>
          </a:p>
          <a:p>
            <a:r>
              <a:rPr lang="es-PE" sz="2800" dirty="0">
                <a:solidFill>
                  <a:schemeClr val="bg2">
                    <a:lumMod val="25000"/>
                  </a:schemeClr>
                </a:solidFill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Comisión de Salud </a:t>
            </a:r>
            <a:r>
              <a:rPr lang="es-PE" sz="2800" dirty="0">
                <a:solidFill>
                  <a:schemeClr val="bg2">
                    <a:lumMod val="25000"/>
                  </a:schemeClr>
                </a:solidFill>
                <a:latin typeface="Mark My Words" pitchFamily="2" charset="0"/>
                <a:cs typeface="Times New Roman" panose="02020603050405020304" pitchFamily="18" charset="0"/>
              </a:rPr>
              <a:t>Integral y subcomisiones</a:t>
            </a:r>
            <a:endParaRPr lang="es-PE" sz="2000" dirty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r>
              <a:rPr lang="es-PE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	a. </a:t>
            </a:r>
            <a:r>
              <a:rPr lang="es-PE" sz="2000" dirty="0">
                <a:solidFill>
                  <a:prstClr val="black"/>
                </a:solidFill>
                <a:latin typeface="Bell MT" panose="02020503060305020303" pitchFamily="18" charset="0"/>
              </a:rPr>
              <a:t>Subcomisión de </a:t>
            </a:r>
            <a:r>
              <a:rPr lang="es-PE" sz="2000" dirty="0" err="1">
                <a:solidFill>
                  <a:prstClr val="black"/>
                </a:solidFill>
                <a:latin typeface="Bell MT" panose="02020503060305020303" pitchFamily="18" charset="0"/>
              </a:rPr>
              <a:t>Prevencion</a:t>
            </a:r>
            <a:r>
              <a:rPr lang="es-PE" sz="2000" dirty="0">
                <a:solidFill>
                  <a:prstClr val="black"/>
                </a:solidFill>
                <a:latin typeface="Bell MT" panose="02020503060305020303" pitchFamily="18" charset="0"/>
              </a:rPr>
              <a:t> y Vacunas</a:t>
            </a:r>
          </a:p>
          <a:p>
            <a:r>
              <a:rPr lang="es-PE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	b. </a:t>
            </a:r>
            <a:r>
              <a:rPr lang="es-PE" sz="2000" dirty="0">
                <a:solidFill>
                  <a:prstClr val="black"/>
                </a:solidFill>
                <a:latin typeface="Bell MT" panose="02020503060305020303" pitchFamily="18" charset="0"/>
              </a:rPr>
              <a:t>Subcomisión de Oxígeno</a:t>
            </a:r>
          </a:p>
          <a:p>
            <a:r>
              <a:rPr lang="es-PE" sz="2000" b="1" dirty="0">
                <a:solidFill>
                  <a:prstClr val="black"/>
                </a:solidFill>
                <a:latin typeface="Bell MT" panose="02020503060305020303" pitchFamily="18" charset="0"/>
              </a:rPr>
              <a:t>	c. </a:t>
            </a:r>
            <a:r>
              <a:rPr lang="es-PE" sz="2000" dirty="0">
                <a:solidFill>
                  <a:prstClr val="black"/>
                </a:solidFill>
                <a:latin typeface="Bell MT" panose="02020503060305020303" pitchFamily="18" charset="0"/>
              </a:rPr>
              <a:t>Subcomisión de Salud mental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EA63059-DBCE-4EA0-A6AF-F4B0E7191330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-104376" y="139336"/>
            <a:ext cx="5665727" cy="107569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794D479-E38E-4CBE-AADC-22C60331B306}"/>
              </a:ext>
            </a:extLst>
          </p:cNvPr>
          <p:cNvSpPr/>
          <p:nvPr/>
        </p:nvSpPr>
        <p:spPr>
          <a:xfrm>
            <a:off x="669709" y="315507"/>
            <a:ext cx="833937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FFFFFF"/>
                </a:solidFill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Posibles Comisiones</a:t>
            </a:r>
            <a:endParaRPr lang="es-ES" sz="4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7D5443D-7FDE-4BD8-AF89-2CF707AA3329}"/>
              </a:ext>
            </a:extLst>
          </p:cNvPr>
          <p:cNvSpPr/>
          <p:nvPr/>
        </p:nvSpPr>
        <p:spPr>
          <a:xfrm>
            <a:off x="1429414" y="1818322"/>
            <a:ext cx="259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prstClr val="black"/>
                </a:solidFill>
                <a:latin typeface="Bell MT" panose="02020503060305020303" pitchFamily="18" charset="0"/>
              </a:rPr>
              <a:t>Educación</a:t>
            </a:r>
            <a:endParaRPr lang="es-PE" sz="2800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C0FCA06-0695-4CC3-80D0-DA65A433E4F2}"/>
              </a:ext>
            </a:extLst>
          </p:cNvPr>
          <p:cNvSpPr/>
          <p:nvPr/>
        </p:nvSpPr>
        <p:spPr>
          <a:xfrm>
            <a:off x="8614495" y="1695212"/>
            <a:ext cx="2148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800" dirty="0">
                <a:solidFill>
                  <a:srgbClr val="E7E6E6">
                    <a:lumMod val="25000"/>
                  </a:srgbClr>
                </a:solidFill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s-PE" sz="2800" dirty="0" err="1">
                <a:solidFill>
                  <a:srgbClr val="E7E6E6">
                    <a:lumMod val="25000"/>
                  </a:srgbClr>
                </a:solidFill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ovenes</a:t>
            </a:r>
            <a:endParaRPr lang="es-PE" sz="2800" dirty="0">
              <a:solidFill>
                <a:srgbClr val="E7E6E6">
                  <a:lumMod val="25000"/>
                </a:srgbClr>
              </a:solidFill>
              <a:latin typeface="Mark My Wor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77CFC0AA-52BB-4AC5-8AE3-4B6A115F78B6}"/>
              </a:ext>
            </a:extLst>
          </p:cNvPr>
          <p:cNvSpPr/>
          <p:nvPr/>
        </p:nvSpPr>
        <p:spPr>
          <a:xfrm>
            <a:off x="9014792" y="4090023"/>
            <a:ext cx="2106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dirty="0" err="1">
                <a:solidFill>
                  <a:srgbClr val="E7E6E6">
                    <a:lumMod val="25000"/>
                  </a:srgbClr>
                </a:solidFill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Alimentacion</a:t>
            </a:r>
            <a:endParaRPr lang="es-PE" sz="2800" dirty="0">
              <a:solidFill>
                <a:srgbClr val="E7E6E6">
                  <a:lumMod val="25000"/>
                </a:srgbClr>
              </a:solidFill>
              <a:latin typeface="Mark My Wor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438516E0-4B4C-4032-8E74-06706F08A661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278836" y="2413337"/>
            <a:ext cx="3634328" cy="203132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3C8B4910-E781-4B88-9915-60E1F73E6212}"/>
              </a:ext>
            </a:extLst>
          </p:cNvPr>
          <p:cNvSpPr/>
          <p:nvPr/>
        </p:nvSpPr>
        <p:spPr>
          <a:xfrm>
            <a:off x="4839397" y="2867418"/>
            <a:ext cx="25981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600" dirty="0">
                <a:solidFill>
                  <a:schemeClr val="accent1">
                    <a:lumMod val="50000"/>
                  </a:schemeClr>
                </a:solidFill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Comisiones</a:t>
            </a:r>
          </a:p>
          <a:p>
            <a:pPr algn="ctr"/>
            <a:r>
              <a:rPr lang="es-PE" sz="3600" dirty="0">
                <a:solidFill>
                  <a:schemeClr val="accent1">
                    <a:lumMod val="50000"/>
                  </a:schemeClr>
                </a:solidFill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Acción</a:t>
            </a:r>
          </a:p>
          <a:p>
            <a:endParaRPr lang="es-PE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EEDA1D19-7542-4FFB-A741-D04CBD86AC39}"/>
                  </a:ext>
                </a:extLst>
              </p14:cNvPr>
              <p14:cNvContentPartPr/>
              <p14:nvPr/>
            </p14:nvContentPartPr>
            <p14:xfrm rot="1618784">
              <a:off x="3953258" y="1954190"/>
              <a:ext cx="1772280" cy="528480"/>
            </p14:xfrm>
          </p:contentPart>
        </mc:Choice>
        <mc:Fallback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EEDA1D19-7542-4FFB-A741-D04CBD86AC3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618784">
                <a:off x="3890258" y="1576190"/>
                <a:ext cx="1897920" cy="12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326E43A6-7F29-4A35-9054-C834E79BBDD5}"/>
                  </a:ext>
                </a:extLst>
              </p14:cNvPr>
              <p14:cNvContentPartPr/>
              <p14:nvPr/>
            </p14:nvContentPartPr>
            <p14:xfrm rot="17976862">
              <a:off x="8448965" y="2884549"/>
              <a:ext cx="522546" cy="1346219"/>
            </p14:xfrm>
          </p:contentPart>
        </mc:Choice>
        <mc:Fallback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326E43A6-7F29-4A35-9054-C834E79BBD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17976862">
                <a:off x="8385943" y="2506499"/>
                <a:ext cx="648231" cy="21019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2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BD72AF33-DD88-4A9D-9B20-4B2A1B3B78D3}"/>
                  </a:ext>
                </a:extLst>
              </p14:cNvPr>
              <p14:cNvContentPartPr/>
              <p14:nvPr/>
            </p14:nvContentPartPr>
            <p14:xfrm rot="19559519">
              <a:off x="6132463" y="1961429"/>
              <a:ext cx="1591200" cy="465120"/>
            </p14:xfrm>
          </p:contentPart>
        </mc:Choice>
        <mc:Fallback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BD72AF33-DD88-4A9D-9B20-4B2A1B3B78D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 rot="19559519">
                <a:off x="6069463" y="1583429"/>
                <a:ext cx="1716840" cy="12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4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92A13F0A-7D27-4D9C-980F-1CAA059BB1AF}"/>
                  </a:ext>
                </a:extLst>
              </p14:cNvPr>
              <p14:cNvContentPartPr/>
              <p14:nvPr/>
            </p14:nvContentPartPr>
            <p14:xfrm rot="887868">
              <a:off x="3231546" y="3519021"/>
              <a:ext cx="897618" cy="964481"/>
            </p14:xfrm>
          </p:contentPart>
        </mc:Choice>
        <mc:Fallback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92A13F0A-7D27-4D9C-980F-1CAA059BB1A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rot="887868">
                <a:off x="3168536" y="3140864"/>
                <a:ext cx="1023277" cy="172043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5137C48-9574-4C31-8D22-4E04F9D9E549}"/>
              </a:ext>
            </a:extLst>
          </p:cNvPr>
          <p:cNvSpPr/>
          <p:nvPr/>
        </p:nvSpPr>
        <p:spPr>
          <a:xfrm>
            <a:off x="8834511" y="5080404"/>
            <a:ext cx="2287268" cy="6505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a. </a:t>
            </a:r>
            <a:r>
              <a:rPr lang="es-MX" dirty="0" err="1"/>
              <a:t>Nutricion</a:t>
            </a:r>
            <a:endParaRPr lang="es-MX" dirty="0"/>
          </a:p>
          <a:p>
            <a:pPr algn="ctr"/>
            <a:r>
              <a:rPr lang="es-MX" dirty="0"/>
              <a:t>b. organizaciones</a:t>
            </a:r>
            <a:endParaRPr lang="es-PE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34ABB66-84BD-446C-A67F-1AFEEDE2C76A}"/>
              </a:ext>
            </a:extLst>
          </p:cNvPr>
          <p:cNvSpPr/>
          <p:nvPr/>
        </p:nvSpPr>
        <p:spPr>
          <a:xfrm>
            <a:off x="8553157" y="2551017"/>
            <a:ext cx="2011680" cy="6940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s-MX" dirty="0"/>
              <a:t>Empleo</a:t>
            </a:r>
          </a:p>
          <a:p>
            <a:pPr marL="342900" indent="-342900" algn="ctr">
              <a:buAutoNum type="alphaLcPeriod"/>
            </a:pPr>
            <a:r>
              <a:rPr lang="es-PE" dirty="0"/>
              <a:t> </a:t>
            </a:r>
            <a:r>
              <a:rPr lang="es-PE" dirty="0" err="1"/>
              <a:t>Difusion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5027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DCFDB8F8-1F53-44C9-8E15-C881DCCE2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EN CAMINO    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D7B030CE-B391-410C-93A9-67292D3B2C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PE" b="1" dirty="0"/>
              <a:t>6. Nombrar coordinadores/as</a:t>
            </a:r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r>
              <a:rPr lang="es-PE" dirty="0"/>
              <a:t> </a:t>
            </a:r>
            <a:r>
              <a:rPr lang="es-MX" dirty="0"/>
              <a:t>Nombrar coordinadores de las Comisiones y subcomisiones de RESUCITA PERÚ AHORA</a:t>
            </a:r>
          </a:p>
          <a:p>
            <a:pPr marL="0" indent="0">
              <a:buNone/>
            </a:pPr>
            <a:endParaRPr lang="es-PE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xmlns="" id="{0896E868-405F-43B7-A660-E54869CD2E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PE" b="1" dirty="0"/>
              <a:t>7. Comunicación Constante</a:t>
            </a:r>
          </a:p>
          <a:p>
            <a:pPr marL="0" indent="0">
              <a:buNone/>
            </a:pPr>
            <a:r>
              <a:rPr lang="es-PE" dirty="0"/>
              <a:t>Con la población</a:t>
            </a:r>
          </a:p>
          <a:p>
            <a:pPr marL="0" indent="0">
              <a:buNone/>
            </a:pPr>
            <a:r>
              <a:rPr lang="es-PE" dirty="0"/>
              <a:t>Con coordinadores de comisiones</a:t>
            </a:r>
          </a:p>
          <a:p>
            <a:pPr marL="0" indent="0">
              <a:buNone/>
            </a:pPr>
            <a:r>
              <a:rPr lang="es-PE" dirty="0"/>
              <a:t>Con RPA Nacional</a:t>
            </a:r>
          </a:p>
          <a:p>
            <a:pPr marL="0" indent="0">
              <a:buNone/>
            </a:pPr>
            <a:r>
              <a:rPr lang="es-PE" dirty="0"/>
              <a:t>Con otras jurisdicciones</a:t>
            </a:r>
          </a:p>
          <a:p>
            <a:pPr marL="0" indent="0">
              <a:buNone/>
            </a:pPr>
            <a:r>
              <a:rPr lang="es-PE" dirty="0"/>
              <a:t>Con organizaciones e instituciones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78832FD-F7FC-4D13-9453-20449BD33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23" y="5206508"/>
            <a:ext cx="540152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0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xmlns="" id="{8950AD4C-6AF3-49F8-94E1-DBCAFB394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xmlns="" id="{0ACBD85E-A404-45CB-B532-1039E479D4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xmlns="" id="{DB1626B1-BAC7-4893-A5AC-6205976851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xmlns="" id="{D64E9910-51FE-45BF-973D-9D2401FD3C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9E57490-BB5B-4FE7-BFC0-7627CF92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546" y="1394465"/>
            <a:ext cx="3238880" cy="251822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CC5A312-90FF-4E66-9251-72436180C14F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83" y="2222062"/>
            <a:ext cx="4640344" cy="16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1FBFB7-F95F-4BBB-8417-4AB1B42E3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b="1" dirty="0"/>
              <a:t>DIOCESIS DE CHOSICA  Lima Este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353AC53-6D3B-423D-8F6B-493A2184A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3000" dirty="0"/>
              <a:t>Las Dimensiones que organizan la Pastoral </a:t>
            </a:r>
          </a:p>
          <a:p>
            <a:pPr marL="0" indent="0">
              <a:buNone/>
            </a:pPr>
            <a:r>
              <a:rPr lang="es-MX" sz="3000" dirty="0"/>
              <a:t>1. La LITURGIA: Coros, salmistas, </a:t>
            </a:r>
            <a:r>
              <a:rPr lang="es-MX" sz="3000" dirty="0" smtClean="0"/>
              <a:t>Comunión</a:t>
            </a:r>
            <a:endParaRPr lang="es-MX" sz="3000" dirty="0"/>
          </a:p>
          <a:p>
            <a:pPr marL="0" indent="0">
              <a:buNone/>
            </a:pPr>
            <a:r>
              <a:rPr lang="es-MX" sz="3000" dirty="0"/>
              <a:t>2. La KOINONÍA: Pastoral Juvenil, Pastoral Familiar,</a:t>
            </a:r>
          </a:p>
          <a:p>
            <a:pPr marL="0" indent="0">
              <a:buNone/>
            </a:pPr>
            <a:r>
              <a:rPr lang="es-MX" sz="3000" dirty="0"/>
              <a:t>3. LA MARTYRÍA: </a:t>
            </a:r>
            <a:r>
              <a:rPr lang="es-MX" sz="3000" dirty="0" smtClean="0"/>
              <a:t>ODEC, </a:t>
            </a:r>
            <a:r>
              <a:rPr lang="es-MX" sz="3000" dirty="0"/>
              <a:t>Pastoral Educativa,</a:t>
            </a:r>
          </a:p>
          <a:p>
            <a:pPr marL="0" indent="0">
              <a:buNone/>
            </a:pPr>
            <a:r>
              <a:rPr lang="es-MX" sz="3000" dirty="0"/>
              <a:t>4. LA DIAKONÍA: Caritas, Salud, </a:t>
            </a:r>
            <a:r>
              <a:rPr lang="es-MX" sz="3000" dirty="0" smtClean="0"/>
              <a:t>Cárceles </a:t>
            </a:r>
            <a:r>
              <a:rPr lang="es-MX" sz="3000" dirty="0"/>
              <a:t>y Dignidad Humana</a:t>
            </a:r>
            <a:endParaRPr lang="es-PE" sz="3000" dirty="0"/>
          </a:p>
        </p:txBody>
      </p:sp>
    </p:spTree>
    <p:extLst>
      <p:ext uri="{BB962C8B-B14F-4D97-AF65-F5344CB8AC3E}">
        <p14:creationId xmlns:p14="http://schemas.microsoft.com/office/powerpoint/2010/main" val="367847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1A7C5EF-CD03-40A9-AF03-7FD930133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52412"/>
            <a:ext cx="6623978" cy="6353175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6D998C44-1553-403F-951D-196221826505}"/>
              </a:ext>
            </a:extLst>
          </p:cNvPr>
          <p:cNvSpPr/>
          <p:nvPr/>
        </p:nvSpPr>
        <p:spPr>
          <a:xfrm>
            <a:off x="1083212" y="1941342"/>
            <a:ext cx="2574388" cy="21804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800" b="1" dirty="0"/>
              <a:t>PLAN PASTORAL ESTRATEGICO</a:t>
            </a:r>
          </a:p>
          <a:p>
            <a:pPr algn="ctr"/>
            <a:r>
              <a:rPr lang="es-PE" sz="2800" b="1" dirty="0"/>
              <a:t>2011-2021</a:t>
            </a:r>
          </a:p>
        </p:txBody>
      </p:sp>
    </p:spTree>
    <p:extLst>
      <p:ext uri="{BB962C8B-B14F-4D97-AF65-F5344CB8AC3E}">
        <p14:creationId xmlns:p14="http://schemas.microsoft.com/office/powerpoint/2010/main" val="4263658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5E12820-C99B-4B54-9E50-F15F6ECC5E50}"/>
              </a:ext>
            </a:extLst>
          </p:cNvPr>
          <p:cNvSpPr/>
          <p:nvPr/>
        </p:nvSpPr>
        <p:spPr>
          <a:xfrm>
            <a:off x="1315035" y="778106"/>
            <a:ext cx="59858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/>
              <a:t>“Frente a las dudas, el sufrimiento, la perplejidad ante la situación e incluso el miedo  y a todo lo que les podría pasar, fueron capaces de ponerse en movimiento y no dejarse paralizar por lo que estaba aconteciendo</a:t>
            </a:r>
            <a:r>
              <a:rPr lang="es-MX" sz="2000" dirty="0" smtClean="0"/>
              <a:t>”.</a:t>
            </a:r>
            <a:endParaRPr lang="es-PE" sz="20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2732CDC-151B-44C9-9D35-F6B64C876693}"/>
              </a:ext>
            </a:extLst>
          </p:cNvPr>
          <p:cNvSpPr/>
          <p:nvPr/>
        </p:nvSpPr>
        <p:spPr>
          <a:xfrm>
            <a:off x="5614988" y="3817114"/>
            <a:ext cx="63003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/>
              <a:t>A nosotros se nos invita una y otra vez a volver sobre nuestros pasos y dejarnos transformar por este anuncio</a:t>
            </a:r>
            <a:r>
              <a:rPr lang="es-MX" sz="2000" dirty="0" smtClean="0"/>
              <a:t>:“ No </a:t>
            </a:r>
            <a:r>
              <a:rPr lang="es-MX" sz="2000" dirty="0"/>
              <a:t>está aquí, ha resucitado” </a:t>
            </a:r>
          </a:p>
          <a:p>
            <a:r>
              <a:rPr lang="es-MX" sz="2000" dirty="0"/>
              <a:t>En esta tierra desolada, el Señor se empeña en regenerar la belleza y hacer renacer la esperanza: “Mirad que realizo algo nuevo, ya está brotando, ¿no lo notan?” (</a:t>
            </a:r>
            <a:r>
              <a:rPr lang="es-MX" sz="2000" dirty="0" err="1"/>
              <a:t>Is</a:t>
            </a:r>
            <a:r>
              <a:rPr lang="es-MX" sz="2000" dirty="0"/>
              <a:t> 43, 18b). Dios jamás abandona a su pueblo, está siempre junto a él, especialmente cuando el dolor se hace más presente.</a:t>
            </a:r>
            <a:endParaRPr lang="es-PE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7553C4E-369E-4543-A2DB-9B71F12A4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01" y="2202209"/>
            <a:ext cx="4028049" cy="43129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0520BDC-6357-482A-B545-E88D2EA18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913" y="643560"/>
            <a:ext cx="4283660" cy="29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0B5C57C-25DE-405F-9658-4C506C70C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1764" r="21247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0D88FA2-6A68-436D-804C-8E6C9D68D072}"/>
              </a:ext>
            </a:extLst>
          </p:cNvPr>
          <p:cNvSpPr/>
          <p:nvPr/>
        </p:nvSpPr>
        <p:spPr>
          <a:xfrm>
            <a:off x="424016" y="457200"/>
            <a:ext cx="6179574" cy="617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FFFFFF"/>
                </a:solidFill>
              </a:rPr>
              <a:t>Urge </a:t>
            </a:r>
            <a:r>
              <a:rPr lang="en-US" sz="2500" dirty="0" err="1">
                <a:solidFill>
                  <a:srgbClr val="FFFFFF"/>
                </a:solidFill>
              </a:rPr>
              <a:t>discernir</a:t>
            </a:r>
            <a:r>
              <a:rPr lang="en-US" sz="2500" dirty="0">
                <a:solidFill>
                  <a:srgbClr val="FFFFFF"/>
                </a:solidFill>
              </a:rPr>
              <a:t> e  </a:t>
            </a:r>
            <a:r>
              <a:rPr lang="en-US" sz="2500" dirty="0" err="1">
                <a:solidFill>
                  <a:srgbClr val="FFFFFF"/>
                </a:solidFill>
              </a:rPr>
              <a:t>impulsar</a:t>
            </a:r>
            <a:r>
              <a:rPr lang="en-US" sz="2500" dirty="0">
                <a:solidFill>
                  <a:srgbClr val="FFFFFF"/>
                </a:solidFill>
              </a:rPr>
              <a:t> junto a </a:t>
            </a:r>
            <a:r>
              <a:rPr lang="en-US" sz="2500" dirty="0" err="1">
                <a:solidFill>
                  <a:srgbClr val="FFFFFF"/>
                </a:solidFill>
              </a:rPr>
              <a:t>otros</a:t>
            </a:r>
            <a:r>
              <a:rPr lang="en-US" sz="2500" dirty="0">
                <a:solidFill>
                  <a:srgbClr val="FFFFFF"/>
                </a:solidFill>
              </a:rPr>
              <a:t> las </a:t>
            </a:r>
            <a:r>
              <a:rPr lang="en-US" sz="2500" dirty="0" err="1">
                <a:solidFill>
                  <a:srgbClr val="FFFFFF"/>
                </a:solidFill>
              </a:rPr>
              <a:t>dinámicas</a:t>
            </a:r>
            <a:r>
              <a:rPr lang="en-US" sz="2500" dirty="0">
                <a:solidFill>
                  <a:srgbClr val="FFFFFF"/>
                </a:solidFill>
              </a:rPr>
              <a:t> que </a:t>
            </a:r>
            <a:r>
              <a:rPr lang="en-US" sz="2500" dirty="0" err="1">
                <a:solidFill>
                  <a:srgbClr val="FFFFFF"/>
                </a:solidFill>
              </a:rPr>
              <a:t>puedan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testimoniar</a:t>
            </a:r>
            <a:r>
              <a:rPr lang="en-US" sz="2500" dirty="0">
                <a:solidFill>
                  <a:srgbClr val="FFFFFF"/>
                </a:solidFill>
              </a:rPr>
              <a:t> y </a:t>
            </a:r>
            <a:r>
              <a:rPr lang="en-US" sz="2500" dirty="0" err="1">
                <a:solidFill>
                  <a:srgbClr val="FFFFFF"/>
                </a:solidFill>
              </a:rPr>
              <a:t>canalizar</a:t>
            </a:r>
            <a:r>
              <a:rPr lang="en-US" sz="2500" dirty="0">
                <a:solidFill>
                  <a:srgbClr val="FFFFFF"/>
                </a:solidFill>
              </a:rPr>
              <a:t> la </a:t>
            </a:r>
            <a:r>
              <a:rPr lang="en-US" sz="2500" dirty="0" err="1">
                <a:solidFill>
                  <a:srgbClr val="FFFFFF"/>
                </a:solidFill>
              </a:rPr>
              <a:t>vida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nueva</a:t>
            </a:r>
            <a:r>
              <a:rPr lang="en-US" sz="2500" dirty="0">
                <a:solidFill>
                  <a:srgbClr val="FFFFFF"/>
                </a:solidFill>
              </a:rPr>
              <a:t> que el </a:t>
            </a:r>
            <a:r>
              <a:rPr lang="en-US" sz="2500" dirty="0" err="1">
                <a:solidFill>
                  <a:srgbClr val="FFFFFF"/>
                </a:solidFill>
              </a:rPr>
              <a:t>Señor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quiere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generar</a:t>
            </a:r>
            <a:r>
              <a:rPr lang="en-US" sz="2500" dirty="0">
                <a:solidFill>
                  <a:srgbClr val="FFFFFF"/>
                </a:solidFill>
              </a:rPr>
              <a:t>, con la </a:t>
            </a:r>
            <a:r>
              <a:rPr lang="en-US" sz="2500" dirty="0" err="1">
                <a:solidFill>
                  <a:srgbClr val="FFFFFF"/>
                </a:solidFill>
              </a:rPr>
              <a:t>resurrección</a:t>
            </a:r>
            <a:r>
              <a:rPr lang="en-US" sz="2500" dirty="0">
                <a:solidFill>
                  <a:srgbClr val="FFFFFF"/>
                </a:solidFill>
              </a:rPr>
              <a:t>, </a:t>
            </a:r>
            <a:r>
              <a:rPr lang="en-US" sz="2500" dirty="0" err="1">
                <a:solidFill>
                  <a:srgbClr val="FFFFFF"/>
                </a:solidFill>
              </a:rPr>
              <a:t>en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este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momento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concreto</a:t>
            </a:r>
            <a:r>
              <a:rPr lang="en-US" sz="2500" dirty="0">
                <a:solidFill>
                  <a:srgbClr val="FFFFFF"/>
                </a:solidFill>
              </a:rPr>
              <a:t> de la </a:t>
            </a:r>
            <a:r>
              <a:rPr lang="en-US" sz="2500" dirty="0" err="1">
                <a:solidFill>
                  <a:srgbClr val="FFFFFF"/>
                </a:solidFill>
              </a:rPr>
              <a:t>historia</a:t>
            </a:r>
            <a:r>
              <a:rPr lang="en-US" sz="2500" dirty="0">
                <a:solidFill>
                  <a:srgbClr val="FFFFFF"/>
                </a:solidFill>
              </a:rPr>
              <a:t>.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FF"/>
                </a:solidFill>
              </a:rPr>
              <a:t> Este es el </a:t>
            </a:r>
            <a:r>
              <a:rPr lang="en-US" sz="2500" dirty="0" err="1">
                <a:solidFill>
                  <a:srgbClr val="FFFFFF"/>
                </a:solidFill>
              </a:rPr>
              <a:t>tiempo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propicio</a:t>
            </a:r>
            <a:r>
              <a:rPr lang="en-US" sz="2500" dirty="0">
                <a:solidFill>
                  <a:srgbClr val="FFFFFF"/>
                </a:solidFill>
              </a:rPr>
              <a:t> de </a:t>
            </a:r>
            <a:r>
              <a:rPr lang="en-US" sz="2500" dirty="0" err="1">
                <a:solidFill>
                  <a:srgbClr val="FFFFFF"/>
                </a:solidFill>
              </a:rPr>
              <a:t>animarnos</a:t>
            </a:r>
            <a:r>
              <a:rPr lang="en-US" sz="2500" dirty="0">
                <a:solidFill>
                  <a:srgbClr val="FFFFFF"/>
                </a:solidFill>
              </a:rPr>
              <a:t> a una </a:t>
            </a:r>
            <a:r>
              <a:rPr lang="en-US" sz="2500" dirty="0" err="1">
                <a:solidFill>
                  <a:srgbClr val="FFFFFF"/>
                </a:solidFill>
              </a:rPr>
              <a:t>nueva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imaginación</a:t>
            </a:r>
            <a:r>
              <a:rPr lang="en-US" sz="2500" dirty="0">
                <a:solidFill>
                  <a:srgbClr val="FFFFFF"/>
                </a:solidFill>
              </a:rPr>
              <a:t> de lo </a:t>
            </a:r>
            <a:r>
              <a:rPr lang="en-US" sz="2500" dirty="0" err="1">
                <a:solidFill>
                  <a:srgbClr val="FFFFFF"/>
                </a:solidFill>
              </a:rPr>
              <a:t>posible</a:t>
            </a:r>
            <a:r>
              <a:rPr lang="en-US" sz="2500" dirty="0">
                <a:solidFill>
                  <a:srgbClr val="FFFFFF"/>
                </a:solidFill>
              </a:rPr>
              <a:t>, el </a:t>
            </a:r>
            <a:r>
              <a:rPr lang="en-US" sz="2500" dirty="0" err="1">
                <a:solidFill>
                  <a:srgbClr val="FFFFFF"/>
                </a:solidFill>
              </a:rPr>
              <a:t>Espíritu</a:t>
            </a:r>
            <a:r>
              <a:rPr lang="en-US" sz="2500" dirty="0">
                <a:solidFill>
                  <a:srgbClr val="FFFFFF"/>
                </a:solidFill>
              </a:rPr>
              <a:t>, que no se </a:t>
            </a:r>
            <a:r>
              <a:rPr lang="en-US" sz="2500" dirty="0" err="1">
                <a:solidFill>
                  <a:srgbClr val="FFFFFF"/>
                </a:solidFill>
              </a:rPr>
              <a:t>deja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encerrar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nos</a:t>
            </a:r>
            <a:r>
              <a:rPr lang="en-US" sz="2500" dirty="0">
                <a:solidFill>
                  <a:srgbClr val="FFFFFF"/>
                </a:solidFill>
              </a:rPr>
              <a:t> propone </a:t>
            </a:r>
            <a:r>
              <a:rPr lang="en-US" sz="2500" dirty="0" err="1">
                <a:solidFill>
                  <a:srgbClr val="FFFFFF"/>
                </a:solidFill>
              </a:rPr>
              <a:t>sumarnos</a:t>
            </a:r>
            <a:r>
              <a:rPr lang="en-US" sz="2500" dirty="0">
                <a:solidFill>
                  <a:srgbClr val="FFFFFF"/>
                </a:solidFill>
              </a:rPr>
              <a:t> a </a:t>
            </a:r>
            <a:r>
              <a:rPr lang="en-US" sz="2500" dirty="0" err="1">
                <a:solidFill>
                  <a:srgbClr val="FFFFFF"/>
                </a:solidFill>
              </a:rPr>
              <a:t>su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movimiento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capaz</a:t>
            </a:r>
            <a:r>
              <a:rPr lang="en-US" sz="2500" dirty="0">
                <a:solidFill>
                  <a:srgbClr val="FFFFFF"/>
                </a:solidFill>
              </a:rPr>
              <a:t> de “</a:t>
            </a:r>
            <a:r>
              <a:rPr lang="en-US" sz="2500" dirty="0" err="1">
                <a:solidFill>
                  <a:srgbClr val="FFFFFF"/>
                </a:solidFill>
              </a:rPr>
              <a:t>hacer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nuevas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todas</a:t>
            </a:r>
            <a:r>
              <a:rPr lang="en-US" sz="2500" dirty="0">
                <a:solidFill>
                  <a:srgbClr val="FFFFFF"/>
                </a:solidFill>
              </a:rPr>
              <a:t> las </a:t>
            </a:r>
            <a:r>
              <a:rPr lang="en-US" sz="2500" dirty="0" err="1">
                <a:solidFill>
                  <a:srgbClr val="FFFFFF"/>
                </a:solidFill>
              </a:rPr>
              <a:t>cosas</a:t>
            </a:r>
            <a:r>
              <a:rPr lang="en-US" sz="2500" dirty="0">
                <a:solidFill>
                  <a:srgbClr val="FFFFFF"/>
                </a:solidFill>
              </a:rPr>
              <a:t>” (Ap 21, 5).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B97E3A4-0D06-4913-9C65-0C8F89F98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75" r="-1" b="2303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1920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C85FABA-4A8F-4F24-8BBC-616A137E2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735" y="887041"/>
            <a:ext cx="4019843" cy="27985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3A4D93E-0A2A-43F0-A3C3-BFD9B2B8D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769" y="647700"/>
            <a:ext cx="5070230" cy="36429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A0EE985-4042-4288-B6C4-0113E1AF0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814" y="3815860"/>
            <a:ext cx="4056185" cy="30421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A0EFE5B-4C88-48EE-9456-5581128D5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924885"/>
            <a:ext cx="5295315" cy="2686929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8ED89782-F894-443D-B34E-302F010DD393}"/>
              </a:ext>
            </a:extLst>
          </p:cNvPr>
          <p:cNvSpPr/>
          <p:nvPr/>
        </p:nvSpPr>
        <p:spPr>
          <a:xfrm>
            <a:off x="1143000" y="246186"/>
            <a:ext cx="4657578" cy="6408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/>
              <a:t>AYUDA HUMANITARIA: PCM, INDECI, Municipalidades, Parroquias, ENEL</a:t>
            </a:r>
          </a:p>
        </p:txBody>
      </p:sp>
    </p:spTree>
    <p:extLst>
      <p:ext uri="{BB962C8B-B14F-4D97-AF65-F5344CB8AC3E}">
        <p14:creationId xmlns:p14="http://schemas.microsoft.com/office/powerpoint/2010/main" val="897357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A1CCE8-22C3-4108-A2C5-2E3865F2D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86" y="0"/>
            <a:ext cx="385574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818C1F7-6A7B-4938-A666-A14DEC173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858" y="2964718"/>
            <a:ext cx="3054741" cy="40729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894428E-D6C1-409A-8FEB-755C17738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083" y="3714"/>
            <a:ext cx="4572000" cy="38195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7BEFAA5-B581-457A-B5CA-14C3376F6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963" y="3823239"/>
            <a:ext cx="5714608" cy="32144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CAFBA80-B5AE-4FB2-BEA3-19C5168C1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447" y="40482"/>
            <a:ext cx="3420152" cy="3742276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2FE397EA-55A6-476C-B059-9FDD3FCB33E4}"/>
              </a:ext>
            </a:extLst>
          </p:cNvPr>
          <p:cNvSpPr/>
          <p:nvPr/>
        </p:nvSpPr>
        <p:spPr>
          <a:xfrm>
            <a:off x="0" y="5964701"/>
            <a:ext cx="3559126" cy="7737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OXIGENO Y MEDICINAS</a:t>
            </a:r>
          </a:p>
        </p:txBody>
      </p:sp>
    </p:spTree>
    <p:extLst>
      <p:ext uri="{BB962C8B-B14F-4D97-AF65-F5344CB8AC3E}">
        <p14:creationId xmlns:p14="http://schemas.microsoft.com/office/powerpoint/2010/main" val="900835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CC5A312-90FF-4E66-9251-72436180C14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57" y="5922498"/>
            <a:ext cx="1975353" cy="5290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EA63059-DBCE-4EA0-A6AF-F4B0E7191330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090417" y="175079"/>
            <a:ext cx="6011164" cy="116356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C4B694FE-0EC3-4283-8D7F-C9CA41B85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kumimoji="0" lang="es-ES" altLang="es-ES" sz="2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kumimoji="0" lang="es-ES" altLang="es-ES" sz="2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es-ES" altLang="es-ES" sz="2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es?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CAFD1BD-9965-4313-9A0C-59469BDD1EA0}"/>
              </a:ext>
            </a:extLst>
          </p:cNvPr>
          <p:cNvSpPr/>
          <p:nvPr/>
        </p:nvSpPr>
        <p:spPr>
          <a:xfrm>
            <a:off x="689110" y="2381087"/>
            <a:ext cx="10813774" cy="139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Desde la amplia alianza social que surge de las comunidades de fe, las ciencias y las experiencias de solidaridad en el Perú, juntar voluntades para enfrentar con </a:t>
            </a:r>
            <a:r>
              <a:rPr lang="es-ES" sz="2000" b="1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eficacia, prontitud y diálogo </a:t>
            </a:r>
            <a:r>
              <a:rPr lang="es-ES" sz="2000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COVID-19 y otras pandemias sociales; con la perspectiva del desarrollo humano, integral, solidario y sostenible.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794D479-E38E-4CBE-AADC-22C60331B306}"/>
              </a:ext>
            </a:extLst>
          </p:cNvPr>
          <p:cNvSpPr/>
          <p:nvPr/>
        </p:nvSpPr>
        <p:spPr>
          <a:xfrm>
            <a:off x="4091989" y="399019"/>
            <a:ext cx="400802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FFFFFF"/>
                </a:solidFill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Nuestros objetivos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3A872DA-0F87-46B4-88D7-20849C1BD5FB}"/>
              </a:ext>
            </a:extLst>
          </p:cNvPr>
          <p:cNvPicPr/>
          <p:nvPr/>
        </p:nvPicPr>
        <p:blipFill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262512" y="1248532"/>
            <a:ext cx="3460652" cy="107067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56F8044-829C-4653-B204-93742C7FD908}"/>
              </a:ext>
            </a:extLst>
          </p:cNvPr>
          <p:cNvSpPr/>
          <p:nvPr/>
        </p:nvSpPr>
        <p:spPr>
          <a:xfrm>
            <a:off x="4837095" y="1522518"/>
            <a:ext cx="251780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E20A19"/>
                </a:solidFill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0989E431-08E8-4E43-86A6-D1B27BBA75B2}"/>
              </a:ext>
            </a:extLst>
          </p:cNvPr>
          <p:cNvSpPr/>
          <p:nvPr/>
        </p:nvSpPr>
        <p:spPr>
          <a:xfrm>
            <a:off x="762430" y="4659209"/>
            <a:ext cx="4633796" cy="20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2000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Promover y fortalecer la salud integral de la población peruana para superar la pandemia del COVID-19 con la mayor eficiencia, prontitud y legitimidad posibles.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755AEFB-FBD4-40E4-9023-F71A2073F908}"/>
              </a:ext>
            </a:extLst>
          </p:cNvPr>
          <p:cNvPicPr/>
          <p:nvPr/>
        </p:nvPicPr>
        <p:blipFill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047478" y="3555323"/>
            <a:ext cx="4097038" cy="1070678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D57E951B-ED53-4A1D-93FD-E56867991E72}"/>
              </a:ext>
            </a:extLst>
          </p:cNvPr>
          <p:cNvSpPr/>
          <p:nvPr/>
        </p:nvSpPr>
        <p:spPr>
          <a:xfrm>
            <a:off x="4517007" y="3813983"/>
            <a:ext cx="315798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E20A19"/>
                </a:solidFill>
                <a:latin typeface="Mark My Wor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específicos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9C287BD-1419-4E37-86AC-A818B829772A}"/>
              </a:ext>
            </a:extLst>
          </p:cNvPr>
          <p:cNvSpPr/>
          <p:nvPr/>
        </p:nvSpPr>
        <p:spPr>
          <a:xfrm>
            <a:off x="6125747" y="4632014"/>
            <a:ext cx="5363319" cy="1401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2"/>
            </a:pPr>
            <a:r>
              <a:rPr lang="es-ES" sz="2000" dirty="0">
                <a:latin typeface="Bell MT" panose="02020503060305020303" pitchFamily="18" charset="0"/>
                <a:cs typeface="Times New Roman" panose="02020603050405020304" pitchFamily="18" charset="0"/>
              </a:rPr>
              <a:t>Promover la acción solidaria para superar las pandemias sociales que surgen de la desigualdad y que han debilitado los servicios públicos esenciales</a:t>
            </a:r>
          </a:p>
        </p:txBody>
      </p:sp>
    </p:spTree>
    <p:extLst>
      <p:ext uri="{BB962C8B-B14F-4D97-AF65-F5344CB8AC3E}">
        <p14:creationId xmlns:p14="http://schemas.microsoft.com/office/powerpoint/2010/main" val="14091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ED55EDD-33D2-4AFA-A97A-BA1CCB1BF7FF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-636278" y="2244972"/>
            <a:ext cx="14166297" cy="46130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99DB99F-47DA-4E07-B861-57D7F7373569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302168" y="288472"/>
            <a:ext cx="5287859" cy="25166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E37B224-F7FC-46BA-9BF4-8EBD411B90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90" y="826155"/>
            <a:ext cx="4648419" cy="141881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74AA455F-5957-464C-A47E-488609D50EE7}"/>
              </a:ext>
            </a:extLst>
          </p:cNvPr>
          <p:cNvSpPr/>
          <p:nvPr/>
        </p:nvSpPr>
        <p:spPr>
          <a:xfrm>
            <a:off x="1846288" y="3465513"/>
            <a:ext cx="84994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Mark My Words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Propuesta de Implementación</a:t>
            </a:r>
            <a:endParaRPr lang="es-PE" sz="4800" dirty="0">
              <a:solidFill>
                <a:schemeClr val="bg2">
                  <a:lumMod val="10000"/>
                </a:schemeClr>
              </a:solidFill>
              <a:latin typeface="Mark My Word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Mark My Words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en las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Mark My Words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Jurisdicciones Eclesiásticas</a:t>
            </a:r>
            <a:endParaRPr lang="es-PE" sz="4800" dirty="0">
              <a:solidFill>
                <a:schemeClr val="bg2">
                  <a:lumMod val="10000"/>
                </a:schemeClr>
              </a:solidFill>
              <a:latin typeface="Mark My Word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BB95B364-DB0D-4287-8E70-B1DF7AFA180C}"/>
              </a:ext>
            </a:extLst>
          </p:cNvPr>
          <p:cNvSpPr/>
          <p:nvPr/>
        </p:nvSpPr>
        <p:spPr>
          <a:xfrm>
            <a:off x="4332849" y="5773837"/>
            <a:ext cx="38545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/>
              <a:t>7 PASOS</a:t>
            </a:r>
          </a:p>
        </p:txBody>
      </p:sp>
    </p:spTree>
    <p:extLst>
      <p:ext uri="{BB962C8B-B14F-4D97-AF65-F5344CB8AC3E}">
        <p14:creationId xmlns:p14="http://schemas.microsoft.com/office/powerpoint/2010/main" val="27366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0A19"/>
      </a:accent1>
      <a:accent2>
        <a:srgbClr val="71040C"/>
      </a:accent2>
      <a:accent3>
        <a:srgbClr val="A90712"/>
      </a:accent3>
      <a:accent4>
        <a:srgbClr val="F8616C"/>
      </a:accent4>
      <a:accent5>
        <a:srgbClr val="FA969D"/>
      </a:accent5>
      <a:accent6>
        <a:srgbClr val="FCCACE"/>
      </a:accent6>
      <a:hlink>
        <a:srgbClr val="0563C1"/>
      </a:hlink>
      <a:folHlink>
        <a:srgbClr val="A9071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7684</TotalTime>
  <Words>659</Words>
  <Application>Microsoft Office PowerPoint</Application>
  <PresentationFormat>Panorámica</PresentationFormat>
  <Paragraphs>215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SimSun</vt:lpstr>
      <vt:lpstr>Arial</vt:lpstr>
      <vt:lpstr>Bell MT</vt:lpstr>
      <vt:lpstr>Calibri</vt:lpstr>
      <vt:lpstr>Calibri Light</vt:lpstr>
      <vt:lpstr>Mark My Words</vt:lpstr>
      <vt:lpstr>Meiryo</vt:lpstr>
      <vt:lpstr>Times New Roman</vt:lpstr>
      <vt:lpstr>Wingdings</vt:lpstr>
      <vt:lpstr>Tema de Office</vt:lpstr>
      <vt:lpstr>Presentación de PowerPoint</vt:lpstr>
      <vt:lpstr>DIOCESIS DE CHOSICA  Lima Este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Reflexión </vt:lpstr>
      <vt:lpstr>2. Persona Referente – Equipo Diocesano</vt:lpstr>
      <vt:lpstr>3. Diagnostico Breve: Interno y Externo</vt:lpstr>
      <vt:lpstr>3. Diagnostico Breve: Interno y Externo</vt:lpstr>
      <vt:lpstr> 4. Equipo de Espiritualidad  y Acompañamiento  </vt:lpstr>
      <vt:lpstr> 5. Pronta Convocatoria y creación “Resucita Peru Ahora Chosica” </vt:lpstr>
      <vt:lpstr>Presentación de PowerPoint</vt:lpstr>
      <vt:lpstr>EN CAMINO    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Lucía Uceda</dc:creator>
  <cp:lastModifiedBy>Usuario de Windows</cp:lastModifiedBy>
  <cp:revision>57</cp:revision>
  <dcterms:created xsi:type="dcterms:W3CDTF">2021-01-07T16:50:40Z</dcterms:created>
  <dcterms:modified xsi:type="dcterms:W3CDTF">2021-06-25T18:49:29Z</dcterms:modified>
</cp:coreProperties>
</file>