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89" r:id="rId6"/>
    <p:sldId id="290" r:id="rId7"/>
    <p:sldId id="292" r:id="rId8"/>
    <p:sldId id="288" r:id="rId9"/>
    <p:sldId id="285" r:id="rId10"/>
    <p:sldId id="293" r:id="rId11"/>
    <p:sldId id="296" r:id="rId12"/>
    <p:sldId id="297" r:id="rId13"/>
    <p:sldId id="294" r:id="rId14"/>
    <p:sldId id="298" r:id="rId15"/>
    <p:sldId id="295" r:id="rId16"/>
    <p:sldId id="299" r:id="rId17"/>
    <p:sldId id="300" r:id="rId18"/>
    <p:sldId id="301" r:id="rId19"/>
    <p:sldId id="302" r:id="rId20"/>
    <p:sldId id="304" r:id="rId21"/>
    <p:sldId id="305" r:id="rId22"/>
    <p:sldId id="307" r:id="rId23"/>
    <p:sldId id="308" r:id="rId24"/>
    <p:sldId id="309" r:id="rId25"/>
    <p:sldId id="284" r:id="rId26"/>
    <p:sldId id="310" r:id="rId27"/>
    <p:sldId id="306" r:id="rId28"/>
    <p:sldId id="270" r:id="rId29"/>
  </p:sldIdLst>
  <p:sldSz cx="9144000" cy="6858000" type="screen4x3"/>
  <p:notesSz cx="7100888" cy="10231438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AAE6E-37EC-4082-80D3-30E788334821}" type="doc">
      <dgm:prSet loTypeId="urn:microsoft.com/office/officeart/2005/8/layout/cycle6" loCatId="cycle" qsTypeId="urn:microsoft.com/office/officeart/2005/8/quickstyle/3d9" qsCatId="3D" csTypeId="urn:microsoft.com/office/officeart/2005/8/colors/accent1_2#1" csCatId="accent1" phldr="1"/>
      <dgm:spPr/>
      <dgm:t>
        <a:bodyPr/>
        <a:lstStyle/>
        <a:p>
          <a:endParaRPr lang="es-PE"/>
        </a:p>
      </dgm:t>
    </dgm:pt>
    <dgm:pt modelId="{56326BAB-BC42-462A-87D0-A8A0C80E70DC}">
      <dgm:prSet phldrT="[Texto]" custT="1"/>
      <dgm:spPr/>
      <dgm:t>
        <a:bodyPr/>
        <a:lstStyle/>
        <a:p>
          <a:r>
            <a:rPr lang="es-PE" sz="1800" b="1" dirty="0" smtClean="0">
              <a:effectLst/>
              <a:latin typeface="David" pitchFamily="34" charset="-79"/>
              <a:cs typeface="David" pitchFamily="34" charset="-79"/>
            </a:rPr>
            <a:t>DESDE BENEDICTO XVI</a:t>
          </a:r>
          <a:endParaRPr lang="es-PE" sz="1800" b="1" dirty="0">
            <a:effectLst/>
            <a:latin typeface="David" pitchFamily="34" charset="-79"/>
            <a:cs typeface="David" pitchFamily="34" charset="-79"/>
          </a:endParaRPr>
        </a:p>
      </dgm:t>
    </dgm:pt>
    <dgm:pt modelId="{682EFCA6-6216-4FAD-A4B9-DF3A76516435}" type="parTrans" cxnId="{1F32A32F-F901-4C09-8C9A-90331A2EA429}">
      <dgm:prSet/>
      <dgm:spPr/>
      <dgm:t>
        <a:bodyPr/>
        <a:lstStyle/>
        <a:p>
          <a:endParaRPr lang="es-PE"/>
        </a:p>
      </dgm:t>
    </dgm:pt>
    <dgm:pt modelId="{A47DC356-F7CD-4BFE-90D1-F776A98BAF51}" type="sibTrans" cxnId="{1F32A32F-F901-4C09-8C9A-90331A2EA429}">
      <dgm:prSet/>
      <dgm:spPr/>
      <dgm:t>
        <a:bodyPr/>
        <a:lstStyle/>
        <a:p>
          <a:endParaRPr lang="es-PE"/>
        </a:p>
      </dgm:t>
    </dgm:pt>
    <dgm:pt modelId="{E39374C7-7650-4F53-A241-920FD3299A5B}">
      <dgm:prSet phldrT="[Texto]" custT="1"/>
      <dgm:spPr/>
      <dgm:t>
        <a:bodyPr/>
        <a:lstStyle/>
        <a:p>
          <a:r>
            <a:rPr lang="es-PE" sz="1600" b="0" dirty="0" smtClean="0">
              <a:latin typeface="David" pitchFamily="34" charset="-79"/>
              <a:cs typeface="David" pitchFamily="34" charset="-79"/>
            </a:rPr>
            <a:t>Mensaje de la Paz 2010, Encíclica Caritas in </a:t>
          </a:r>
          <a:r>
            <a:rPr lang="es-PE" sz="1600" b="0" dirty="0" err="1" smtClean="0">
              <a:latin typeface="David" pitchFamily="34" charset="-79"/>
              <a:cs typeface="David" pitchFamily="34" charset="-79"/>
            </a:rPr>
            <a:t>Veritatis</a:t>
          </a:r>
          <a:endParaRPr lang="es-PE" sz="1600" b="0" dirty="0">
            <a:latin typeface="David" pitchFamily="34" charset="-79"/>
            <a:cs typeface="David" pitchFamily="34" charset="-79"/>
          </a:endParaRPr>
        </a:p>
      </dgm:t>
    </dgm:pt>
    <dgm:pt modelId="{4EB84D69-D660-4B9C-B454-FDA184E1E362}" type="parTrans" cxnId="{B4B807AC-E1B9-416A-9CDB-D0A2D41C4A95}">
      <dgm:prSet/>
      <dgm:spPr/>
      <dgm:t>
        <a:bodyPr/>
        <a:lstStyle/>
        <a:p>
          <a:endParaRPr lang="es-PE"/>
        </a:p>
      </dgm:t>
    </dgm:pt>
    <dgm:pt modelId="{E5BDC67B-60A8-46EC-93D5-10108344EECB}" type="sibTrans" cxnId="{B4B807AC-E1B9-416A-9CDB-D0A2D41C4A95}">
      <dgm:prSet/>
      <dgm:spPr/>
      <dgm:t>
        <a:bodyPr/>
        <a:lstStyle/>
        <a:p>
          <a:endParaRPr lang="es-PE"/>
        </a:p>
      </dgm:t>
    </dgm:pt>
    <dgm:pt modelId="{AD8C98E2-C170-40F0-9AA0-760E1796C3C4}">
      <dgm:prSet phldrT="[Texto]" custT="1"/>
      <dgm:spPr/>
      <dgm:t>
        <a:bodyPr/>
        <a:lstStyle/>
        <a:p>
          <a:r>
            <a:rPr lang="es-PE" sz="1800" b="1" dirty="0" smtClean="0">
              <a:latin typeface="David" pitchFamily="34" charset="-79"/>
              <a:cs typeface="David" pitchFamily="34" charset="-79"/>
            </a:rPr>
            <a:t>Documento de Aparecida</a:t>
          </a:r>
          <a:endParaRPr lang="es-PE" sz="1800" b="1" dirty="0">
            <a:latin typeface="David" pitchFamily="34" charset="-79"/>
            <a:cs typeface="David" pitchFamily="34" charset="-79"/>
          </a:endParaRPr>
        </a:p>
      </dgm:t>
    </dgm:pt>
    <dgm:pt modelId="{797A0D86-B956-4B93-874A-833CA58ED55F}" type="parTrans" cxnId="{A41D27E1-514F-4DAC-9A14-C0838E67B6CF}">
      <dgm:prSet/>
      <dgm:spPr/>
      <dgm:t>
        <a:bodyPr/>
        <a:lstStyle/>
        <a:p>
          <a:endParaRPr lang="es-PE"/>
        </a:p>
      </dgm:t>
    </dgm:pt>
    <dgm:pt modelId="{785BA833-386A-4CD4-B245-8C14F7542BF7}" type="sibTrans" cxnId="{A41D27E1-514F-4DAC-9A14-C0838E67B6CF}">
      <dgm:prSet/>
      <dgm:spPr/>
      <dgm:t>
        <a:bodyPr/>
        <a:lstStyle/>
        <a:p>
          <a:endParaRPr lang="es-PE"/>
        </a:p>
      </dgm:t>
    </dgm:pt>
    <dgm:pt modelId="{EFD742F5-5D79-4433-8E98-54CC8B3E35DC}">
      <dgm:prSet phldrT="[Texto]" custT="1"/>
      <dgm:spPr/>
      <dgm:t>
        <a:bodyPr/>
        <a:lstStyle/>
        <a:p>
          <a:r>
            <a:rPr lang="es-PE" sz="1800" b="0" dirty="0" smtClean="0"/>
            <a:t>Mensaje de la Paz del Beato Juan Pablo II</a:t>
          </a:r>
          <a:endParaRPr lang="es-PE" sz="1800" b="0" dirty="0"/>
        </a:p>
      </dgm:t>
    </dgm:pt>
    <dgm:pt modelId="{5E464919-4901-4EDA-B7AE-06A75C2FE7DA}" type="parTrans" cxnId="{15CAFC4D-9743-4FD7-8956-BC394407C2AB}">
      <dgm:prSet/>
      <dgm:spPr/>
      <dgm:t>
        <a:bodyPr/>
        <a:lstStyle/>
        <a:p>
          <a:endParaRPr lang="es-PE"/>
        </a:p>
      </dgm:t>
    </dgm:pt>
    <dgm:pt modelId="{D370C7CD-4A6E-4F5E-98EB-131C72999721}" type="sibTrans" cxnId="{15CAFC4D-9743-4FD7-8956-BC394407C2AB}">
      <dgm:prSet/>
      <dgm:spPr/>
      <dgm:t>
        <a:bodyPr/>
        <a:lstStyle/>
        <a:p>
          <a:endParaRPr lang="es-PE"/>
        </a:p>
      </dgm:t>
    </dgm:pt>
    <dgm:pt modelId="{01146168-415E-41D3-BE25-8EFC30B67D93}">
      <dgm:prSet phldrT="[Texto]" custT="1"/>
      <dgm:spPr/>
      <dgm:t>
        <a:bodyPr/>
        <a:lstStyle/>
        <a:p>
          <a:r>
            <a:rPr lang="es-PE" sz="1600" b="0" dirty="0" smtClean="0">
              <a:latin typeface="David" pitchFamily="34" charset="-79"/>
              <a:cs typeface="David" pitchFamily="34" charset="-79"/>
            </a:rPr>
            <a:t>Mirar la situación actual de los bienes de la creación</a:t>
          </a:r>
          <a:endParaRPr lang="es-PE" sz="1600" b="0" dirty="0">
            <a:latin typeface="David" pitchFamily="34" charset="-79"/>
            <a:cs typeface="David" pitchFamily="34" charset="-79"/>
          </a:endParaRPr>
        </a:p>
      </dgm:t>
    </dgm:pt>
    <dgm:pt modelId="{48C42E80-C26C-4BDA-ADCF-78F2803BA042}" type="parTrans" cxnId="{569955BA-25A9-45B3-B432-156F3F7ABD1D}">
      <dgm:prSet/>
      <dgm:spPr/>
      <dgm:t>
        <a:bodyPr/>
        <a:lstStyle/>
        <a:p>
          <a:endParaRPr lang="es-PE"/>
        </a:p>
      </dgm:t>
    </dgm:pt>
    <dgm:pt modelId="{5ADF84FD-ECF4-48A2-AB29-737AC79BAA3B}" type="sibTrans" cxnId="{569955BA-25A9-45B3-B432-156F3F7ABD1D}">
      <dgm:prSet/>
      <dgm:spPr/>
      <dgm:t>
        <a:bodyPr/>
        <a:lstStyle/>
        <a:p>
          <a:endParaRPr lang="es-PE"/>
        </a:p>
      </dgm:t>
    </dgm:pt>
    <dgm:pt modelId="{FF730B4F-1526-4510-A78C-D5795637C5D8}" type="pres">
      <dgm:prSet presAssocID="{194AAE6E-37EC-4082-80D3-30E7883348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67C754D-6909-4013-AAE7-AE8F706BE0EA}" type="pres">
      <dgm:prSet presAssocID="{56326BAB-BC42-462A-87D0-A8A0C80E70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4E118C-D0A8-4BE9-9E1C-08E671581F15}" type="pres">
      <dgm:prSet presAssocID="{56326BAB-BC42-462A-87D0-A8A0C80E70DC}" presName="spNode" presStyleCnt="0"/>
      <dgm:spPr/>
    </dgm:pt>
    <dgm:pt modelId="{CC81ADDB-1A8F-439D-9DE2-40A062138A9C}" type="pres">
      <dgm:prSet presAssocID="{A47DC356-F7CD-4BFE-90D1-F776A98BAF51}" presName="sibTrans" presStyleLbl="sibTrans1D1" presStyleIdx="0" presStyleCnt="5"/>
      <dgm:spPr/>
      <dgm:t>
        <a:bodyPr/>
        <a:lstStyle/>
        <a:p>
          <a:endParaRPr lang="es-PE"/>
        </a:p>
      </dgm:t>
    </dgm:pt>
    <dgm:pt modelId="{A9DF6F4E-34AE-4E71-B96D-BE3611E3A4EF}" type="pres">
      <dgm:prSet presAssocID="{E39374C7-7650-4F53-A241-920FD3299A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5A52AC-652E-4D8E-946A-EAA20BF24E26}" type="pres">
      <dgm:prSet presAssocID="{E39374C7-7650-4F53-A241-920FD3299A5B}" presName="spNode" presStyleCnt="0"/>
      <dgm:spPr/>
    </dgm:pt>
    <dgm:pt modelId="{1EBC63B4-0889-4C4F-ADFE-7EC14F77E30F}" type="pres">
      <dgm:prSet presAssocID="{E5BDC67B-60A8-46EC-93D5-10108344EECB}" presName="sibTrans" presStyleLbl="sibTrans1D1" presStyleIdx="1" presStyleCnt="5"/>
      <dgm:spPr/>
      <dgm:t>
        <a:bodyPr/>
        <a:lstStyle/>
        <a:p>
          <a:endParaRPr lang="es-PE"/>
        </a:p>
      </dgm:t>
    </dgm:pt>
    <dgm:pt modelId="{7D98DA7C-5C37-455E-92D7-04745675AB36}" type="pres">
      <dgm:prSet presAssocID="{AD8C98E2-C170-40F0-9AA0-760E1796C3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824E5C-C65C-4ADF-8681-EDB6CF2D5EE2}" type="pres">
      <dgm:prSet presAssocID="{AD8C98E2-C170-40F0-9AA0-760E1796C3C4}" presName="spNode" presStyleCnt="0"/>
      <dgm:spPr/>
    </dgm:pt>
    <dgm:pt modelId="{87C2542C-F446-433A-BE65-7D69823ACCB1}" type="pres">
      <dgm:prSet presAssocID="{785BA833-386A-4CD4-B245-8C14F7542BF7}" presName="sibTrans" presStyleLbl="sibTrans1D1" presStyleIdx="2" presStyleCnt="5"/>
      <dgm:spPr/>
      <dgm:t>
        <a:bodyPr/>
        <a:lstStyle/>
        <a:p>
          <a:endParaRPr lang="es-PE"/>
        </a:p>
      </dgm:t>
    </dgm:pt>
    <dgm:pt modelId="{FFC3F150-9178-4A37-8E1A-DB3DE9BCD723}" type="pres">
      <dgm:prSet presAssocID="{EFD742F5-5D79-4433-8E98-54CC8B3E35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6647CA-E9F7-48C0-A802-62E5B1A909E1}" type="pres">
      <dgm:prSet presAssocID="{EFD742F5-5D79-4433-8E98-54CC8B3E35DC}" presName="spNode" presStyleCnt="0"/>
      <dgm:spPr/>
    </dgm:pt>
    <dgm:pt modelId="{A90D05E4-1CB7-4388-97D7-586BE157AC9A}" type="pres">
      <dgm:prSet presAssocID="{D370C7CD-4A6E-4F5E-98EB-131C72999721}" presName="sibTrans" presStyleLbl="sibTrans1D1" presStyleIdx="3" presStyleCnt="5"/>
      <dgm:spPr/>
      <dgm:t>
        <a:bodyPr/>
        <a:lstStyle/>
        <a:p>
          <a:endParaRPr lang="es-PE"/>
        </a:p>
      </dgm:t>
    </dgm:pt>
    <dgm:pt modelId="{80F46854-6827-4428-AC65-E6C885AE67A8}" type="pres">
      <dgm:prSet presAssocID="{01146168-415E-41D3-BE25-8EFC30B67D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4CC598-FC17-495A-BE52-E92F7E7DE5B0}" type="pres">
      <dgm:prSet presAssocID="{01146168-415E-41D3-BE25-8EFC30B67D93}" presName="spNode" presStyleCnt="0"/>
      <dgm:spPr/>
    </dgm:pt>
    <dgm:pt modelId="{82D542D9-36B8-49E2-8641-E2BA61F93725}" type="pres">
      <dgm:prSet presAssocID="{5ADF84FD-ECF4-48A2-AB29-737AC79BAA3B}" presName="sibTrans" presStyleLbl="sibTrans1D1" presStyleIdx="4" presStyleCnt="5"/>
      <dgm:spPr/>
      <dgm:t>
        <a:bodyPr/>
        <a:lstStyle/>
        <a:p>
          <a:endParaRPr lang="es-PE"/>
        </a:p>
      </dgm:t>
    </dgm:pt>
  </dgm:ptLst>
  <dgm:cxnLst>
    <dgm:cxn modelId="{569955BA-25A9-45B3-B432-156F3F7ABD1D}" srcId="{194AAE6E-37EC-4082-80D3-30E788334821}" destId="{01146168-415E-41D3-BE25-8EFC30B67D93}" srcOrd="4" destOrd="0" parTransId="{48C42E80-C26C-4BDA-ADCF-78F2803BA042}" sibTransId="{5ADF84FD-ECF4-48A2-AB29-737AC79BAA3B}"/>
    <dgm:cxn modelId="{F5677A67-2F02-4733-B3EC-DF230282C02F}" type="presOf" srcId="{EFD742F5-5D79-4433-8E98-54CC8B3E35DC}" destId="{FFC3F150-9178-4A37-8E1A-DB3DE9BCD723}" srcOrd="0" destOrd="0" presId="urn:microsoft.com/office/officeart/2005/8/layout/cycle6"/>
    <dgm:cxn modelId="{6D4FD1CB-43DC-4143-BFE9-B5D11496DF2A}" type="presOf" srcId="{E39374C7-7650-4F53-A241-920FD3299A5B}" destId="{A9DF6F4E-34AE-4E71-B96D-BE3611E3A4EF}" srcOrd="0" destOrd="0" presId="urn:microsoft.com/office/officeart/2005/8/layout/cycle6"/>
    <dgm:cxn modelId="{E6E4ED16-0F75-49AF-9894-198EA0FB9B51}" type="presOf" srcId="{56326BAB-BC42-462A-87D0-A8A0C80E70DC}" destId="{267C754D-6909-4013-AAE7-AE8F706BE0EA}" srcOrd="0" destOrd="0" presId="urn:microsoft.com/office/officeart/2005/8/layout/cycle6"/>
    <dgm:cxn modelId="{15CAFC4D-9743-4FD7-8956-BC394407C2AB}" srcId="{194AAE6E-37EC-4082-80D3-30E788334821}" destId="{EFD742F5-5D79-4433-8E98-54CC8B3E35DC}" srcOrd="3" destOrd="0" parTransId="{5E464919-4901-4EDA-B7AE-06A75C2FE7DA}" sibTransId="{D370C7CD-4A6E-4F5E-98EB-131C72999721}"/>
    <dgm:cxn modelId="{F7824D82-4C89-4A76-BD25-3779D0E6AE4F}" type="presOf" srcId="{A47DC356-F7CD-4BFE-90D1-F776A98BAF51}" destId="{CC81ADDB-1A8F-439D-9DE2-40A062138A9C}" srcOrd="0" destOrd="0" presId="urn:microsoft.com/office/officeart/2005/8/layout/cycle6"/>
    <dgm:cxn modelId="{8580C3ED-42A1-476B-BE5B-53BF3D118A62}" type="presOf" srcId="{5ADF84FD-ECF4-48A2-AB29-737AC79BAA3B}" destId="{82D542D9-36B8-49E2-8641-E2BA61F93725}" srcOrd="0" destOrd="0" presId="urn:microsoft.com/office/officeart/2005/8/layout/cycle6"/>
    <dgm:cxn modelId="{CAD68419-F475-4315-BAD9-DCA1455AA854}" type="presOf" srcId="{E5BDC67B-60A8-46EC-93D5-10108344EECB}" destId="{1EBC63B4-0889-4C4F-ADFE-7EC14F77E30F}" srcOrd="0" destOrd="0" presId="urn:microsoft.com/office/officeart/2005/8/layout/cycle6"/>
    <dgm:cxn modelId="{FB8641A5-E8E5-4039-B7BB-AC76737E3B65}" type="presOf" srcId="{AD8C98E2-C170-40F0-9AA0-760E1796C3C4}" destId="{7D98DA7C-5C37-455E-92D7-04745675AB36}" srcOrd="0" destOrd="0" presId="urn:microsoft.com/office/officeart/2005/8/layout/cycle6"/>
    <dgm:cxn modelId="{AE391A3B-3C6C-478E-94FD-90A64CD90BCB}" type="presOf" srcId="{D370C7CD-4A6E-4F5E-98EB-131C72999721}" destId="{A90D05E4-1CB7-4388-97D7-586BE157AC9A}" srcOrd="0" destOrd="0" presId="urn:microsoft.com/office/officeart/2005/8/layout/cycle6"/>
    <dgm:cxn modelId="{57FFD3DC-08F5-4040-A0C7-62EE68914F58}" type="presOf" srcId="{194AAE6E-37EC-4082-80D3-30E788334821}" destId="{FF730B4F-1526-4510-A78C-D5795637C5D8}" srcOrd="0" destOrd="0" presId="urn:microsoft.com/office/officeart/2005/8/layout/cycle6"/>
    <dgm:cxn modelId="{A41D27E1-514F-4DAC-9A14-C0838E67B6CF}" srcId="{194AAE6E-37EC-4082-80D3-30E788334821}" destId="{AD8C98E2-C170-40F0-9AA0-760E1796C3C4}" srcOrd="2" destOrd="0" parTransId="{797A0D86-B956-4B93-874A-833CA58ED55F}" sibTransId="{785BA833-386A-4CD4-B245-8C14F7542BF7}"/>
    <dgm:cxn modelId="{43220728-792F-4048-9010-2AB70DF6E48A}" type="presOf" srcId="{01146168-415E-41D3-BE25-8EFC30B67D93}" destId="{80F46854-6827-4428-AC65-E6C885AE67A8}" srcOrd="0" destOrd="0" presId="urn:microsoft.com/office/officeart/2005/8/layout/cycle6"/>
    <dgm:cxn modelId="{79D96F5F-2D78-46E4-8685-B0FB449B1A23}" type="presOf" srcId="{785BA833-386A-4CD4-B245-8C14F7542BF7}" destId="{87C2542C-F446-433A-BE65-7D69823ACCB1}" srcOrd="0" destOrd="0" presId="urn:microsoft.com/office/officeart/2005/8/layout/cycle6"/>
    <dgm:cxn modelId="{B4B807AC-E1B9-416A-9CDB-D0A2D41C4A95}" srcId="{194AAE6E-37EC-4082-80D3-30E788334821}" destId="{E39374C7-7650-4F53-A241-920FD3299A5B}" srcOrd="1" destOrd="0" parTransId="{4EB84D69-D660-4B9C-B454-FDA184E1E362}" sibTransId="{E5BDC67B-60A8-46EC-93D5-10108344EECB}"/>
    <dgm:cxn modelId="{1F32A32F-F901-4C09-8C9A-90331A2EA429}" srcId="{194AAE6E-37EC-4082-80D3-30E788334821}" destId="{56326BAB-BC42-462A-87D0-A8A0C80E70DC}" srcOrd="0" destOrd="0" parTransId="{682EFCA6-6216-4FAD-A4B9-DF3A76516435}" sibTransId="{A47DC356-F7CD-4BFE-90D1-F776A98BAF51}"/>
    <dgm:cxn modelId="{5C164F25-FE84-41A0-8A82-E2152456D70C}" type="presParOf" srcId="{FF730B4F-1526-4510-A78C-D5795637C5D8}" destId="{267C754D-6909-4013-AAE7-AE8F706BE0EA}" srcOrd="0" destOrd="0" presId="urn:microsoft.com/office/officeart/2005/8/layout/cycle6"/>
    <dgm:cxn modelId="{9B86C658-7F79-4CE2-B59C-6E0E384E569A}" type="presParOf" srcId="{FF730B4F-1526-4510-A78C-D5795637C5D8}" destId="{6B4E118C-D0A8-4BE9-9E1C-08E671581F15}" srcOrd="1" destOrd="0" presId="urn:microsoft.com/office/officeart/2005/8/layout/cycle6"/>
    <dgm:cxn modelId="{45257ED9-020D-4171-B67A-10EE0BBDC663}" type="presParOf" srcId="{FF730B4F-1526-4510-A78C-D5795637C5D8}" destId="{CC81ADDB-1A8F-439D-9DE2-40A062138A9C}" srcOrd="2" destOrd="0" presId="urn:microsoft.com/office/officeart/2005/8/layout/cycle6"/>
    <dgm:cxn modelId="{E66DBE12-6959-44DE-A89E-B1B53153ABCF}" type="presParOf" srcId="{FF730B4F-1526-4510-A78C-D5795637C5D8}" destId="{A9DF6F4E-34AE-4E71-B96D-BE3611E3A4EF}" srcOrd="3" destOrd="0" presId="urn:microsoft.com/office/officeart/2005/8/layout/cycle6"/>
    <dgm:cxn modelId="{4CD893A6-8077-48EF-8600-0E26203CF62A}" type="presParOf" srcId="{FF730B4F-1526-4510-A78C-D5795637C5D8}" destId="{EE5A52AC-652E-4D8E-946A-EAA20BF24E26}" srcOrd="4" destOrd="0" presId="urn:microsoft.com/office/officeart/2005/8/layout/cycle6"/>
    <dgm:cxn modelId="{7F589A0A-50EB-4DB8-B62D-AEE35A6C5E37}" type="presParOf" srcId="{FF730B4F-1526-4510-A78C-D5795637C5D8}" destId="{1EBC63B4-0889-4C4F-ADFE-7EC14F77E30F}" srcOrd="5" destOrd="0" presId="urn:microsoft.com/office/officeart/2005/8/layout/cycle6"/>
    <dgm:cxn modelId="{B259498F-A402-498D-9E91-13366E3A1166}" type="presParOf" srcId="{FF730B4F-1526-4510-A78C-D5795637C5D8}" destId="{7D98DA7C-5C37-455E-92D7-04745675AB36}" srcOrd="6" destOrd="0" presId="urn:microsoft.com/office/officeart/2005/8/layout/cycle6"/>
    <dgm:cxn modelId="{9E0A61FF-F9EC-4AC6-B6B2-82E30A3C672F}" type="presParOf" srcId="{FF730B4F-1526-4510-A78C-D5795637C5D8}" destId="{CB824E5C-C65C-4ADF-8681-EDB6CF2D5EE2}" srcOrd="7" destOrd="0" presId="urn:microsoft.com/office/officeart/2005/8/layout/cycle6"/>
    <dgm:cxn modelId="{0400F8F4-0352-4242-9276-147180B461E0}" type="presParOf" srcId="{FF730B4F-1526-4510-A78C-D5795637C5D8}" destId="{87C2542C-F446-433A-BE65-7D69823ACCB1}" srcOrd="8" destOrd="0" presId="urn:microsoft.com/office/officeart/2005/8/layout/cycle6"/>
    <dgm:cxn modelId="{19B45FED-72D2-4A39-9C52-91D34C4811EF}" type="presParOf" srcId="{FF730B4F-1526-4510-A78C-D5795637C5D8}" destId="{FFC3F150-9178-4A37-8E1A-DB3DE9BCD723}" srcOrd="9" destOrd="0" presId="urn:microsoft.com/office/officeart/2005/8/layout/cycle6"/>
    <dgm:cxn modelId="{B7B63880-B7D7-468A-A2AD-B3C5E4A6C8A7}" type="presParOf" srcId="{FF730B4F-1526-4510-A78C-D5795637C5D8}" destId="{D26647CA-E9F7-48C0-A802-62E5B1A909E1}" srcOrd="10" destOrd="0" presId="urn:microsoft.com/office/officeart/2005/8/layout/cycle6"/>
    <dgm:cxn modelId="{74651C1E-8DA2-4ADA-85D6-A5E3804702B6}" type="presParOf" srcId="{FF730B4F-1526-4510-A78C-D5795637C5D8}" destId="{A90D05E4-1CB7-4388-97D7-586BE157AC9A}" srcOrd="11" destOrd="0" presId="urn:microsoft.com/office/officeart/2005/8/layout/cycle6"/>
    <dgm:cxn modelId="{906CA4A3-828D-480B-9461-3ABD2AC19874}" type="presParOf" srcId="{FF730B4F-1526-4510-A78C-D5795637C5D8}" destId="{80F46854-6827-4428-AC65-E6C885AE67A8}" srcOrd="12" destOrd="0" presId="urn:microsoft.com/office/officeart/2005/8/layout/cycle6"/>
    <dgm:cxn modelId="{AC6FD036-6F67-4B40-9A2D-6DF2C5094525}" type="presParOf" srcId="{FF730B4F-1526-4510-A78C-D5795637C5D8}" destId="{504CC598-FC17-495A-BE52-E92F7E7DE5B0}" srcOrd="13" destOrd="0" presId="urn:microsoft.com/office/officeart/2005/8/layout/cycle6"/>
    <dgm:cxn modelId="{7F9651CA-56F5-4502-B56F-F04CC0F8BD11}" type="presParOf" srcId="{FF730B4F-1526-4510-A78C-D5795637C5D8}" destId="{82D542D9-36B8-49E2-8641-E2BA61F9372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C754D-6909-4013-AAE7-AE8F706BE0EA}">
      <dsp:nvSpPr>
        <dsp:cNvPr id="0" name=""/>
        <dsp:cNvSpPr/>
      </dsp:nvSpPr>
      <dsp:spPr>
        <a:xfrm>
          <a:off x="3505195" y="1855"/>
          <a:ext cx="1654232" cy="107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effectLst/>
              <a:latin typeface="David" pitchFamily="34" charset="-79"/>
              <a:cs typeface="David" pitchFamily="34" charset="-79"/>
            </a:rPr>
            <a:t>DESDE BENEDICTO XVI</a:t>
          </a:r>
          <a:endParaRPr lang="es-PE" sz="1800" b="1" kern="1200" dirty="0">
            <a:effectLst/>
            <a:latin typeface="David" pitchFamily="34" charset="-79"/>
            <a:cs typeface="David" pitchFamily="34" charset="-79"/>
          </a:endParaRPr>
        </a:p>
      </dsp:txBody>
      <dsp:txXfrm>
        <a:off x="3505195" y="1855"/>
        <a:ext cx="1654232" cy="1075251"/>
      </dsp:txXfrm>
    </dsp:sp>
    <dsp:sp modelId="{CC81ADDB-1A8F-439D-9DE2-40A062138A9C}">
      <dsp:nvSpPr>
        <dsp:cNvPr id="0" name=""/>
        <dsp:cNvSpPr/>
      </dsp:nvSpPr>
      <dsp:spPr>
        <a:xfrm>
          <a:off x="2181954" y="539481"/>
          <a:ext cx="4300715" cy="4300715"/>
        </a:xfrm>
        <a:custGeom>
          <a:avLst/>
          <a:gdLst/>
          <a:ahLst/>
          <a:cxnLst/>
          <a:rect l="0" t="0" r="0" b="0"/>
          <a:pathLst>
            <a:path>
              <a:moveTo>
                <a:pt x="2988864" y="170220"/>
              </a:moveTo>
              <a:arcTo wR="2150357" hR="2150357" stAng="17577040" swAng="19638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F6F4E-34AE-4E71-B96D-BE3611E3A4EF}">
      <dsp:nvSpPr>
        <dsp:cNvPr id="0" name=""/>
        <dsp:cNvSpPr/>
      </dsp:nvSpPr>
      <dsp:spPr>
        <a:xfrm>
          <a:off x="5550307" y="1487716"/>
          <a:ext cx="1654232" cy="107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>
              <a:latin typeface="David" pitchFamily="34" charset="-79"/>
              <a:cs typeface="David" pitchFamily="34" charset="-79"/>
            </a:rPr>
            <a:t>Mensaje de la Paz 2010, Encíclica Caritas in </a:t>
          </a:r>
          <a:r>
            <a:rPr lang="es-PE" sz="1600" b="0" kern="1200" dirty="0" err="1" smtClean="0">
              <a:latin typeface="David" pitchFamily="34" charset="-79"/>
              <a:cs typeface="David" pitchFamily="34" charset="-79"/>
            </a:rPr>
            <a:t>Veritatis</a:t>
          </a:r>
          <a:endParaRPr lang="es-PE" sz="1600" b="0" kern="1200" dirty="0">
            <a:latin typeface="David" pitchFamily="34" charset="-79"/>
            <a:cs typeface="David" pitchFamily="34" charset="-79"/>
          </a:endParaRPr>
        </a:p>
      </dsp:txBody>
      <dsp:txXfrm>
        <a:off x="5550307" y="1487716"/>
        <a:ext cx="1654232" cy="1075251"/>
      </dsp:txXfrm>
    </dsp:sp>
    <dsp:sp modelId="{1EBC63B4-0889-4C4F-ADFE-7EC14F77E30F}">
      <dsp:nvSpPr>
        <dsp:cNvPr id="0" name=""/>
        <dsp:cNvSpPr/>
      </dsp:nvSpPr>
      <dsp:spPr>
        <a:xfrm>
          <a:off x="2181954" y="539481"/>
          <a:ext cx="4300715" cy="4300715"/>
        </a:xfrm>
        <a:custGeom>
          <a:avLst/>
          <a:gdLst/>
          <a:ahLst/>
          <a:cxnLst/>
          <a:rect l="0" t="0" r="0" b="0"/>
          <a:pathLst>
            <a:path>
              <a:moveTo>
                <a:pt x="4297737" y="2037242"/>
              </a:moveTo>
              <a:arcTo wR="2150357" hR="2150357" stAng="21419081" swAng="2198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8DA7C-5C37-455E-92D7-04745675AB36}">
      <dsp:nvSpPr>
        <dsp:cNvPr id="0" name=""/>
        <dsp:cNvSpPr/>
      </dsp:nvSpPr>
      <dsp:spPr>
        <a:xfrm>
          <a:off x="4769144" y="3891889"/>
          <a:ext cx="1654232" cy="107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latin typeface="David" pitchFamily="34" charset="-79"/>
              <a:cs typeface="David" pitchFamily="34" charset="-79"/>
            </a:rPr>
            <a:t>Documento de Aparecida</a:t>
          </a:r>
          <a:endParaRPr lang="es-PE" sz="1800" b="1" kern="1200" dirty="0">
            <a:latin typeface="David" pitchFamily="34" charset="-79"/>
            <a:cs typeface="David" pitchFamily="34" charset="-79"/>
          </a:endParaRPr>
        </a:p>
      </dsp:txBody>
      <dsp:txXfrm>
        <a:off x="4769144" y="3891889"/>
        <a:ext cx="1654232" cy="1075251"/>
      </dsp:txXfrm>
    </dsp:sp>
    <dsp:sp modelId="{87C2542C-F446-433A-BE65-7D69823ACCB1}">
      <dsp:nvSpPr>
        <dsp:cNvPr id="0" name=""/>
        <dsp:cNvSpPr/>
      </dsp:nvSpPr>
      <dsp:spPr>
        <a:xfrm>
          <a:off x="2181954" y="539481"/>
          <a:ext cx="4300715" cy="4300715"/>
        </a:xfrm>
        <a:custGeom>
          <a:avLst/>
          <a:gdLst/>
          <a:ahLst/>
          <a:cxnLst/>
          <a:rect l="0" t="0" r="0" b="0"/>
          <a:pathLst>
            <a:path>
              <a:moveTo>
                <a:pt x="2578631" y="4257635"/>
              </a:moveTo>
              <a:arcTo wR="2150357" hR="2150357" stAng="4710715" swAng="13785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3F150-9178-4A37-8E1A-DB3DE9BCD723}">
      <dsp:nvSpPr>
        <dsp:cNvPr id="0" name=""/>
        <dsp:cNvSpPr/>
      </dsp:nvSpPr>
      <dsp:spPr>
        <a:xfrm>
          <a:off x="2241247" y="3891889"/>
          <a:ext cx="1654232" cy="107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/>
            <a:t>Mensaje de la Paz del Beato Juan Pablo II</a:t>
          </a:r>
          <a:endParaRPr lang="es-PE" sz="1800" b="0" kern="1200" dirty="0"/>
        </a:p>
      </dsp:txBody>
      <dsp:txXfrm>
        <a:off x="2241247" y="3891889"/>
        <a:ext cx="1654232" cy="1075251"/>
      </dsp:txXfrm>
    </dsp:sp>
    <dsp:sp modelId="{A90D05E4-1CB7-4388-97D7-586BE157AC9A}">
      <dsp:nvSpPr>
        <dsp:cNvPr id="0" name=""/>
        <dsp:cNvSpPr/>
      </dsp:nvSpPr>
      <dsp:spPr>
        <a:xfrm>
          <a:off x="2181954" y="539481"/>
          <a:ext cx="4300715" cy="4300715"/>
        </a:xfrm>
        <a:custGeom>
          <a:avLst/>
          <a:gdLst/>
          <a:ahLst/>
          <a:cxnLst/>
          <a:rect l="0" t="0" r="0" b="0"/>
          <a:pathLst>
            <a:path>
              <a:moveTo>
                <a:pt x="359685" y="3340959"/>
              </a:moveTo>
              <a:arcTo wR="2150357" hR="2150357" stAng="8782825" swAng="2198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46854-6827-4428-AC65-E6C885AE67A8}">
      <dsp:nvSpPr>
        <dsp:cNvPr id="0" name=""/>
        <dsp:cNvSpPr/>
      </dsp:nvSpPr>
      <dsp:spPr>
        <a:xfrm>
          <a:off x="1460084" y="1487716"/>
          <a:ext cx="1654232" cy="107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>
              <a:latin typeface="David" pitchFamily="34" charset="-79"/>
              <a:cs typeface="David" pitchFamily="34" charset="-79"/>
            </a:rPr>
            <a:t>Mirar la situación actual de los bienes de la creación</a:t>
          </a:r>
          <a:endParaRPr lang="es-PE" sz="1600" b="0" kern="1200" dirty="0">
            <a:latin typeface="David" pitchFamily="34" charset="-79"/>
            <a:cs typeface="David" pitchFamily="34" charset="-79"/>
          </a:endParaRPr>
        </a:p>
      </dsp:txBody>
      <dsp:txXfrm>
        <a:off x="1460084" y="1487716"/>
        <a:ext cx="1654232" cy="1075251"/>
      </dsp:txXfrm>
    </dsp:sp>
    <dsp:sp modelId="{82D542D9-36B8-49E2-8641-E2BA61F93725}">
      <dsp:nvSpPr>
        <dsp:cNvPr id="0" name=""/>
        <dsp:cNvSpPr/>
      </dsp:nvSpPr>
      <dsp:spPr>
        <a:xfrm>
          <a:off x="2181954" y="539481"/>
          <a:ext cx="4300715" cy="4300715"/>
        </a:xfrm>
        <a:custGeom>
          <a:avLst/>
          <a:gdLst/>
          <a:ahLst/>
          <a:cxnLst/>
          <a:rect l="0" t="0" r="0" b="0"/>
          <a:pathLst>
            <a:path>
              <a:moveTo>
                <a:pt x="374335" y="938010"/>
              </a:moveTo>
              <a:arcTo wR="2150357" hR="2150357" stAng="12859092" swAng="19638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825" cy="510830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405" y="1"/>
            <a:ext cx="3077825" cy="510830"/>
          </a:xfrm>
          <a:prstGeom prst="rect">
            <a:avLst/>
          </a:prstGeom>
        </p:spPr>
        <p:txBody>
          <a:bodyPr vert="horz" lIns="95162" tIns="47581" rIns="95162" bIns="475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13F88C-55BD-4544-AB3F-0F6BF69A1499}" type="datetimeFigureOut">
              <a:rPr lang="es-ES_tradnl"/>
              <a:pPr>
                <a:defRPr/>
              </a:pPr>
              <a:t>19/07/2011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2" tIns="47581" rIns="95162" bIns="47581" rtlCol="0" anchor="ctr"/>
          <a:lstStyle/>
          <a:p>
            <a:pPr lvl="0"/>
            <a:endParaRPr lang="es-ES_tradn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758" y="4859481"/>
            <a:ext cx="5681374" cy="4604064"/>
          </a:xfrm>
          <a:prstGeom prst="rect">
            <a:avLst/>
          </a:prstGeom>
        </p:spPr>
        <p:txBody>
          <a:bodyPr vert="horz" lIns="95162" tIns="47581" rIns="95162" bIns="4758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17312"/>
            <a:ext cx="3077825" cy="512478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405" y="9717312"/>
            <a:ext cx="3077825" cy="512478"/>
          </a:xfrm>
          <a:prstGeom prst="rect">
            <a:avLst/>
          </a:prstGeom>
        </p:spPr>
        <p:txBody>
          <a:bodyPr vert="horz" lIns="95162" tIns="47581" rIns="95162" bIns="475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14E2CF-200B-4C25-932A-8563126B22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860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342C2D-6F20-4227-9483-D0CD29B95FEC}" type="slidenum">
              <a:rPr lang="es-ES_trad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_tradn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6B52-2E13-40F1-8E69-B10B761C4A6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EAD0-40B8-4D17-B132-2B5065869A2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D0C5-7E51-407A-B148-E97C7600C2EC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9EEE-A193-49A4-BE98-405752604C1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85DB-A96E-4AD2-909A-12E0B7451B66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6BD5-C2C7-4D9E-8635-6D68BB2437F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3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7DFA-E520-462D-B250-95EB59928C31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12B6-728B-487B-A5E4-587B47AFA72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506F-99E8-4C18-9278-455B555520F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90BF-9E76-4076-814E-C7015173620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370A-3FC7-4138-B671-194D23207CC9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04FE-23B7-447B-BB2A-A50EAAFA658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71A2-8BBB-4156-B507-7EE53D7C2186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5FB0-46D3-4E31-A6B9-5319805F55A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6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29FD-50D5-4B8C-9A2B-19C499932D1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9422-E424-48BE-BCAF-FD9319DAD29E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9822-8970-4B84-B9F9-A83D7A3B3F86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C7C4-4E7C-4B78-BC64-328106B266F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F3FE-149F-4F64-B7A4-441B221AA00D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A27F-9FC0-4959-9467-12B36800CD6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EEBC-9E99-4EC1-BCAF-552F2683B92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4993-394D-49CE-B242-8FB9CC39064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29A4-DB50-4852-9F1C-8E6B66A33B59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5773-9984-4F18-82DE-E4F0F64CF28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A615-FA81-4AA9-8BE9-15ED6B74DB4C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6144-0B72-4E52-9F64-8A8F605BA78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7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1CEB-2D7F-4F4E-9834-EDA4418CD70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96E4-07EF-4912-BA54-E5A166238C9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E8E1-32B5-40A4-B56E-A18563DC2F5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7D74-4DD4-4DAD-AB86-AD059C5BAF9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A267-FACA-483E-BF7E-050DBE932C46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DBD7D7-E0E6-4751-9B74-09F6AB7DED8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20BE-CDD1-48FA-B814-2130111464A3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FF95-CBD6-4DCB-8110-D7E41D7DA0F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AB8E-2837-4012-8C77-ACAC3F6F004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BAD64C-01C9-44DC-9D3D-6AB08594D2E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29B3-0531-41FC-AF20-215A0A4E1E49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2B55-355E-42F2-B772-C9EEBA12D74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4998-683F-41E7-9E5D-BC35D727466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5144D17-565C-461C-9FD5-A1221FA168B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EA3F-96F2-42FE-AC20-3D1E3E3B0919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A172-2707-4EED-A094-35E84FC53CF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8BA4-2F3E-4651-8E1B-DF3BB991C8C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303BCF-67E6-4AD8-BA2F-2696780C0E4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64D6-DA2B-48C2-A626-E727D7982C2D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EEFE-2E2C-4709-81B8-EB962D9AADD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3E68E2-7563-4EB8-B358-30145F49116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1259-6A08-40E1-A83E-C6064302729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E38B-773A-4BE0-AA03-ABD2F886419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A12E-2EDA-46E3-93B0-25EAE7A3C19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91F0-E6FC-4BE9-8BEB-34E124AECF89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8C3B-E466-4AB7-9024-BEB2DCE53EF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C650-9CE6-4531-ABAE-478793F1DBC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FD2-F7DC-4DB8-BC49-4E51E00D974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8F99EA-C33A-4B54-9B27-F734A3ABCC3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7B6D6E-146D-4558-B5FF-3381761ED21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6A6A-4B23-4B79-92F9-62BCC47FD22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B722-6292-4A12-B329-DB764AAFC52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B4A00B-283D-40E8-B9F8-68618707E24F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5D483-9C97-4B8C-9B65-2AFFC9D16B4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7FCF-4BA5-482F-974B-8723E45AEA81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DA91-F5F7-49D9-A0EC-AAFE149892F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DBBA-7689-4493-B488-874B9B3A7201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4245-58B8-41A5-A535-D7095C52E57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739D-207F-4650-9077-683497FEB3F8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E3D8-BAA9-4A62-A0F6-BA9A9D571A3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9A01-74D8-4D64-A512-FB8707C0919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C746-EFF6-4946-AA66-6717503C719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37C7-7DDE-455C-8A65-41BD40A51367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5B85-8D1C-4371-9C72-3C2CDBCBD58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9376-2789-4755-91E1-BBB4C5F9E79D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BFFE-EBFA-42A1-9300-6D9FE166191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A05E4C-59C1-4C74-AA5D-A85A415E0EFD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C875CB-F45B-4542-81BD-A0C939E68B7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D1B7-13AD-4A5D-BA90-67861BC6A01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CBF7-F46F-44C5-B043-C20DFD541F3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51051A-63DE-46D9-BC7F-CDD9CA40441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DB34F48-C9A3-4053-8D3B-F229CEC96EE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8B256-510E-4150-836F-A490C6FB56A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114243-1162-43B9-9F12-55EB39FFBC7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D2AB-2802-4DF4-B5B9-F49EFFB5609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C672-D27F-4231-A8B7-DB45DB10086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C5649-5974-4B6D-BC00-59B2A74ABCAE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577413-17F4-4E4C-A2D1-7C74E11B39C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AEBD-42BE-4F6F-BC3F-24DB8395042F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BC95-4226-428A-80A3-1B63FC59C1F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B516F-64FA-4F1A-9151-ECCA306E885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662E47-D98B-42C1-B603-DD2E8DBBEBB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F016-888A-43F2-AA8D-A06D6F3126C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7EBD-A57F-4D75-A31C-E46CD4DC2BC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CE1C-C17D-4501-B956-2F040DFCB25C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8E6B-211D-4ABF-B75A-DD549DB75BE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A45D0-97A1-4F67-993B-EA04A7BE196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E460C-1273-4B1E-B454-B166F94C2FF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58E6E-6AB3-4806-9A1F-5566420D5D00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12775D-A3AC-4063-B00F-5A5A27F8860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18B97A-7D6B-4BCD-AADE-6BDE76E6A041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1224C-7663-448F-8DBB-A35621AFB90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7DBD-6A6D-4998-9E01-952D9EDBF7AA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3A33-02B2-4715-B3BF-3CBA46B9FB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2EE0-676B-4BDC-B991-F548C86F783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D9F9-83CD-41FE-AF36-602CA8FD58C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80A5-01B6-4ECF-8607-0A2222552752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019B-537C-4895-A304-E84C264CB21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3187-55BB-42E1-91BC-4A180CA553FF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AB53-F96E-4C29-A348-8976D5C9FC2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5CD0-CE7D-42E2-92BA-83895CB61995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6E9-133C-494A-8E30-41804A255CC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6312-780F-4605-BF6D-7CAE926354DB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770A-DA84-4B43-8DEF-130C7A9E56F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86923-600A-4AD9-BD3D-E95999211927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4DA1D-A1E1-48A9-B52E-7D458F9E1F9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B086C-1449-425F-9D9B-4BF57CF824FC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20CBB-3A37-4E16-8799-7B1ECC6C7BF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53" r:id="rId3"/>
    <p:sldLayoutId id="2147483738" r:id="rId4"/>
    <p:sldLayoutId id="2147483754" r:id="rId5"/>
    <p:sldLayoutId id="2147483737" r:id="rId6"/>
    <p:sldLayoutId id="2147483736" r:id="rId7"/>
    <p:sldLayoutId id="2147483755" r:id="rId8"/>
    <p:sldLayoutId id="2147483756" r:id="rId9"/>
    <p:sldLayoutId id="2147483735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7D589-2F96-4C8C-A2D4-9F9DEEE71FE1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52991-87DA-4258-B20F-642E141C0E0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25614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561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7894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CCF4B3-58B3-4E50-B58F-240A958E0CF4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D830D11-0390-430F-A5A9-BC8557AD530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46" r:id="rId2"/>
    <p:sldLayoutId id="2147483769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70" r:id="rId9"/>
    <p:sldLayoutId id="2147483740" r:id="rId10"/>
    <p:sldLayoutId id="21474837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0185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C09FCA-CE1E-4F30-B21E-EEC2F781929E}" type="datetimeFigureOut">
              <a:rPr lang="es-PE"/>
              <a:pPr>
                <a:defRPr/>
              </a:pPr>
              <a:t>19/07/2011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5EC062-2671-41AE-A1BD-02ED8D5F25A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51" r:id="rId2"/>
    <p:sldLayoutId id="2147483773" r:id="rId3"/>
    <p:sldLayoutId id="2147483750" r:id="rId4"/>
    <p:sldLayoutId id="2147483774" r:id="rId5"/>
    <p:sldLayoutId id="2147483749" r:id="rId6"/>
    <p:sldLayoutId id="2147483775" r:id="rId7"/>
    <p:sldLayoutId id="2147483776" r:id="rId8"/>
    <p:sldLayoutId id="2147483777" r:id="rId9"/>
    <p:sldLayoutId id="2147483748" r:id="rId10"/>
    <p:sldLayoutId id="21474837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MG\Configuraci&#243;n%20local\Archivos%20temporales%20de%20Internet\t012752a.bm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4.bp.blogspot.com/-FIMmt4NWV1U/TcDTET5tloI/AAAAAAAAABI/s184niQI6M8/s1600/blogmedioambiente_desarrollo-sostenible.png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MG\Configuraci&#243;n%20local\Archivos%20temporales%20de%20Internet\t051165a.bmp" TargetMode="External"/><Relationship Id="rId7" Type="http://schemas.openxmlformats.org/officeDocument/2006/relationships/image" Target="file:///C:\Documents%20and%20Settings\RMG\Configuraci&#243;n%20local\Archivos%20temporales%20de%20Internet\t049388a.bm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C:\Documents%20and%20Settings\RMG\Configuraci&#243;n%20local\Archivos%20temporales%20de%20Internet\t012752a.bmp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snvida.com.ar/Diapositiv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891588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23528" y="620688"/>
            <a:ext cx="8424936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+mn-cs"/>
              </a:rPr>
              <a:t>Encuentro regional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+mn-cs"/>
              </a:rPr>
              <a:t>de partnerschaft</a:t>
            </a:r>
            <a:endParaRPr lang="es-PE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>
                <a:latin typeface="+mn-lt"/>
                <a:cs typeface="+mn-cs"/>
              </a:rPr>
              <a:t/>
            </a:r>
            <a:br>
              <a:rPr lang="es-PE" dirty="0">
                <a:latin typeface="+mn-lt"/>
                <a:cs typeface="+mn-cs"/>
              </a:rPr>
            </a:br>
            <a:r>
              <a:rPr lang="es-PE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  <a:cs typeface="+mn-cs"/>
              </a:rPr>
              <a:t>“año jubilar para proteger los bienes de la creación”</a:t>
            </a:r>
            <a:endParaRPr lang="es-PE" sz="3600" dirty="0">
              <a:solidFill>
                <a:schemeClr val="tx2">
                  <a:lumMod val="5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373216"/>
            <a:ext cx="6336704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/>
                <a:solidFill>
                  <a:schemeClr val="bg1"/>
                </a:solidFill>
                <a:latin typeface="+mn-lt"/>
                <a:cs typeface="+mn-cs"/>
              </a:rPr>
              <a:t>Mons.  Richard Daniel Alarcón Urrutia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Obispo de Tarma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i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ttp://mateogomez.com/yahoo_site_admin/assets/images/shutterstock_33984592.20216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6335712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95288" y="908050"/>
            <a:ext cx="7705725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El ritmo actual de explotación irracional de la naturaleza pone en peligro la disponibilidad de algunos recursos naturales (petróleo, agua, alimentos, especies animales, </a:t>
            </a:r>
            <a:r>
              <a:rPr lang="es-PE" sz="28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etc</a:t>
            </a:r>
            <a:r>
              <a:rPr lang="es-PE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La raíz de esta realidad está en una visión equivocada del hombre, de la naturaleza y del desarrollo humano.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Book Antiqu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Ambición egoísta del lucro y satisfacción sin medida de las necesidades (reales y superfluas)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ttp://mateogomez.com/yahoo_site_admin/assets/images/shutterstock_33984592.20216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445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620713"/>
            <a:ext cx="5843587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4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SIGNO DEL REINO EN LA CREACIÓN</a:t>
            </a:r>
            <a:endParaRPr lang="es-PE" sz="4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731" name="Picture 2" descr="http://www.biografiasyvidas.com/biografia/r/fotos/ratz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2781300"/>
            <a:ext cx="42116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5 CuadroTexto"/>
          <p:cNvSpPr txBox="1">
            <a:spLocks noChangeArrowheads="1"/>
          </p:cNvSpPr>
          <p:nvPr/>
        </p:nvSpPr>
        <p:spPr bwMode="auto">
          <a:xfrm>
            <a:off x="4716463" y="3213100"/>
            <a:ext cx="41036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4000">
                <a:latin typeface="Copperplate Gothic Light" pitchFamily="34" charset="0"/>
              </a:rPr>
              <a:t>PROPUESTAS DE BENEDICTO XVI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054" descr="C:\Documents and Settings\RMG\Configuración local\Archivos temporales de Internet\t012752a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84888" y="4752975"/>
            <a:ext cx="30416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1-DIMENSIÓN CONTEMPLATIVA 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/>
              <a:t>Es un don de Dios para todos, no fruto del azar ni de la evolución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i="1" dirty="0" smtClean="0"/>
              <a:t>En su belleza reconocemos el amor de Dios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/>
              <a:t>Una sola creación: hombre y naturaleza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i="1" dirty="0" smtClean="0"/>
              <a:t>Reforzar y renovar la alianza entre el hombre y la naturaleza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/>
              <a:t>El hombre es administrador y responsable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i="1" dirty="0" smtClean="0"/>
              <a:t>Hay que respetar lo que Dios ha creado y salvaguardarlo para todos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http://lh5.ggpht.com/_esD0_A2eWEY/SXl6-VKKJqI/AAAAAAAAF-c/K8zZDZKKslw/Diapositiv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652963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1196975"/>
            <a:ext cx="8569325" cy="54006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/>
              <a:t>“Ha llegado el momento de un cambio de mentalidad efectivo que lleve a todos a adoptar nuevos estilos de vida”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/>
              <a:t>Sobriedad, menos consumismo.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/>
              <a:t>La situación que vivimos no es fatalismo, es una ocasión de discernimiento y de nuevas proyecciones.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>
                <a:solidFill>
                  <a:schemeClr val="bg1"/>
                </a:solidFill>
              </a:rPr>
              <a:t>Tengamos en cuenta, con confianza y valentía, experiencias positivas que se han realizado.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>
                <a:solidFill>
                  <a:schemeClr val="bg1"/>
                </a:solidFill>
              </a:rPr>
              <a:t>Tomar conciencia que la responsabilidad es de todos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mtClean="0"/>
              <a:t/>
            </a:r>
            <a:br>
              <a:rPr lang="es-PE" smtClean="0"/>
            </a:br>
            <a:endParaRPr lang="es-PE"/>
          </a:p>
        </p:txBody>
      </p:sp>
      <p:sp>
        <p:nvSpPr>
          <p:cNvPr id="6" name="5 CuadroTexto"/>
          <p:cNvSpPr txBox="1"/>
          <p:nvPr/>
        </p:nvSpPr>
        <p:spPr>
          <a:xfrm>
            <a:off x="1042988" y="620713"/>
            <a:ext cx="71294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2-CONVERSIÓN A LA RESPONSABILIDAD</a:t>
            </a:r>
          </a:p>
        </p:txBody>
      </p:sp>
      <p:pic>
        <p:nvPicPr>
          <p:cNvPr id="75781" name="Picture 2" descr="http://1.bp.blogspot.com/-u4NdqlZg9dY/TdBSveBhnsI/AAAAAAAAAEI/u3UuVDTbfz4/s260/Diapositiv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060575"/>
            <a:ext cx="18002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http://4.bp.blogspot.com/-FIMmt4NWV1U/TcDTET5tloI/AAAAAAAAABI/s184niQI6M8/s1600/blogmedioambiente_desarrollo-sostenib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63" y="4652963"/>
            <a:ext cx="22050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http://3.bp.blogspot.com/_8jryPV4aE8Y/TApqs8vTwJI/AAAAAAAAATc/MDQzmOkgpEw/s400/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15843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 smtClean="0"/>
              <a:t>3- UNA EDUCACIÓN ECOLÓGICA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b="1" dirty="0" smtClean="0"/>
              <a:t>Formar la conciencia ecológica desde una teología y moral de la creación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i="1" dirty="0" smtClean="0"/>
              <a:t>Redescubrir los valores para el cuidado de los bienes de la creación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b="1" dirty="0" smtClean="0"/>
              <a:t>Educar para salvaguardar la creación para las futuras generaciones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i="1" dirty="0" smtClean="0"/>
              <a:t>Una educación que integre lo humano y lo ambiental. Responsabilidad y deber.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dirty="0" smtClean="0"/>
              <a:t>La iglesia llama la atención con energía sobre la relación entre el creador, el ser humano y la creación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/>
              <a:t>La crisis ecológica tiene un carácter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	ético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iglesia se siente en el deber de ejercer su responsabilidad  respecto a la creación, también en el ámbito público, para defender la tierra, el agua y el aire, por el hombre”.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9361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400" i="1" smtClean="0">
                <a:solidFill>
                  <a:schemeClr val="bg1"/>
                </a:solidFill>
                <a:latin typeface="Copperplate Gothic Light" pitchFamily="34" charset="0"/>
              </a:rPr>
              <a:t>4-  IGLESIA PROFÉTICA</a:t>
            </a:r>
            <a:r>
              <a:rPr lang="es-PE" smtClean="0"/>
              <a:t/>
            </a:r>
            <a:br>
              <a:rPr lang="es-PE" smtClean="0"/>
            </a:br>
            <a:endParaRPr lang="es-PE"/>
          </a:p>
        </p:txBody>
      </p:sp>
      <p:pic>
        <p:nvPicPr>
          <p:cNvPr id="77827" name="Picture 2" descr="http://www.elpatinete.com/fichas/medioambiente/Diapositi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835275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2.bp.blogspot.com/_uXKk8OXldZw/TCgZAlxhNDI/AAAAAAAAFEs/tZ6sJujDd0U/s1600/Igles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4" descr="http://t3.gstatic.com/images?q=tbn:ANd9GcSQMN1gONo0SsSjdQ0CKx5G9_nDnsK_dUYjn3QJUMpGDql6hHLnm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975" y="4508500"/>
            <a:ext cx="2374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“Resulta sensato hacer una revisión profunda y con visión de futuro, del modelo de desarrollo, reflexionando  sobre el sentido de la economía y su finalidad, para corregir sus disfunciones y distorsiones”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u="sng" dirty="0" smtClean="0"/>
              <a:t>La iglesia proclama un cambio de modelo del desarrollo global por un desarrollo humano integral que respete los bienes de la creación.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i="1" dirty="0" smtClean="0">
                <a:solidFill>
                  <a:schemeClr val="bg1"/>
                </a:solidFill>
              </a:rPr>
              <a:t>Respeto a la ecología humana y ambiental</a:t>
            </a:r>
            <a:r>
              <a:rPr lang="es-PE" b="1" i="1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3600" dirty="0" smtClean="0">
                <a:solidFill>
                  <a:schemeClr val="tx2">
                    <a:satMod val="130000"/>
                  </a:schemeClr>
                </a:solidFill>
              </a:rPr>
              <a:t>5- SOLIDARIDAD FRENTE A LA CRISIS</a:t>
            </a:r>
            <a:r>
              <a:rPr lang="es-PE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PE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P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/>
              <a:t>Es urgente una solidaridad en el espacio y en el tiempo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solidaridad intergeneracional: no dejar pasivos a las futuras generaciones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/>
              <a:t>Usar los recursos naturales responsablemente, sin consecuencias negativas para los seres vivos, sin dañar la fecundidad de la tierra, sin privatizar lo que está destinado al bien común.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100" y="620713"/>
            <a:ext cx="7499350" cy="5627687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Una renovada solidaridad intrageneracional.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dirty="0" smtClean="0"/>
              <a:t>Apoyo entre países ricos y pobres.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Planificar el futuro de los recursos no renovables con la participación de los países pobres.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dirty="0" smtClean="0"/>
              <a:t>Asistencia y transferencia de conocimientos y tecnologías limpias.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Búsqueda y aplicación de energías con menor impacto ambiental.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100" y="620713"/>
            <a:ext cx="7499350" cy="5627687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u="sng" dirty="0" smtClean="0"/>
              <a:t>Redistribuir los recursos energéticos para que los países pobres tengan acceso a ellos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/>
              <a:t>Investigación científica y tecnológica para una gestión del medio ambiente y los recursos del planeta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b="1" u="sng" dirty="0" smtClean="0"/>
              <a:t>Aprovechar la energía solar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dirty="0" smtClean="0"/>
              <a:t>Priorizar la cuestión del agua y el sistema hidrogeológico global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539750" y="2420938"/>
            <a:ext cx="2879725" cy="4619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INTRODUCCION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995738" y="325438"/>
            <a:ext cx="4752975" cy="12319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80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Encuentro celebrativo por los 25 año</a:t>
            </a:r>
            <a:r>
              <a:rPr lang="es-PE" sz="2800">
                <a:solidFill>
                  <a:schemeClr val="bg1"/>
                </a:solidFill>
                <a:latin typeface="Constantia" pitchFamily="18" charset="0"/>
              </a:rPr>
              <a:t>s</a:t>
            </a:r>
          </a:p>
          <a:p>
            <a:endParaRPr lang="es-ES">
              <a:latin typeface="Arial Black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995738" y="1628775"/>
            <a:ext cx="4752975" cy="12319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80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Acción de gracias por caminar juntos y por los dones recibidos</a:t>
            </a:r>
          </a:p>
          <a:p>
            <a:endParaRPr lang="es-ES">
              <a:latin typeface="Arial Black" pitchFamily="34" charset="0"/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995738" y="3068638"/>
            <a:ext cx="4752975" cy="16002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80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La Partnerschaft ha sabido responder a los desafíos de la coyuntura eclesial y social</a:t>
            </a:r>
          </a:p>
          <a:p>
            <a:endParaRPr lang="es-ES" sz="1400">
              <a:latin typeface="Arial Black" pitchFamily="34" charset="0"/>
            </a:endParaRPr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995738" y="4724400"/>
            <a:ext cx="4752975" cy="16017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80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Frente a la coyuntura actual queremos ofrecer a Dios un Año Jubilar por los 25 años</a:t>
            </a:r>
          </a:p>
          <a:p>
            <a:endParaRPr lang="es-ES" sz="1400">
              <a:latin typeface="Arial Black" pitchFamily="34" charset="0"/>
            </a:endParaRPr>
          </a:p>
        </p:txBody>
      </p:sp>
      <p:sp>
        <p:nvSpPr>
          <p:cNvPr id="64518" name="AutoShape 9"/>
          <p:cNvSpPr>
            <a:spLocks/>
          </p:cNvSpPr>
          <p:nvPr/>
        </p:nvSpPr>
        <p:spPr bwMode="auto">
          <a:xfrm>
            <a:off x="3563938" y="3068638"/>
            <a:ext cx="215900" cy="3384550"/>
          </a:xfrm>
          <a:prstGeom prst="leftBrace">
            <a:avLst>
              <a:gd name="adj1" fmla="val 108429"/>
              <a:gd name="adj2" fmla="val 50000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onstantia" pitchFamily="18" charset="0"/>
            </a:endParaRPr>
          </a:p>
        </p:txBody>
      </p:sp>
      <p:sp>
        <p:nvSpPr>
          <p:cNvPr id="64519" name="AutoShape 12"/>
          <p:cNvSpPr>
            <a:spLocks/>
          </p:cNvSpPr>
          <p:nvPr/>
        </p:nvSpPr>
        <p:spPr bwMode="auto">
          <a:xfrm>
            <a:off x="3492500" y="333375"/>
            <a:ext cx="287338" cy="2590800"/>
          </a:xfrm>
          <a:prstGeom prst="leftBrace">
            <a:avLst>
              <a:gd name="adj1" fmla="val 192019"/>
              <a:gd name="adj2" fmla="val 50000"/>
            </a:avLst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b="1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64520" name="Picture 2" descr="http://4.bp.blogspot.com/_AaXJKhmEhsY/TMzFz3ZGIhI/AAAAAAAAGGA/5Pk1gblSBXQ/s1600/Consejos+para+cuidar+el+medio+ambi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575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100" y="549275"/>
            <a:ext cx="7499350" cy="5699125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Desarrollo rural de pequeños agricultores.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de gestión para los bosques.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Tratamiento de desperdicios.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Sinergias para contrarrestar el cambio climático y la lucha contra la pobreza.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i="1" u="sng" dirty="0" smtClean="0"/>
              <a:t>Superar el predominio de los intereses particulares por el sentido de subsidiaridad.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Superar la lógica del mero consumo para promover otras alternativas  indoagrícolas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fotografias.net/wp-content/uploads/medioambi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6" y="260648"/>
            <a:ext cx="889621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403350" y="4005263"/>
            <a:ext cx="5905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https://lh3.googleusercontent.com/_4eilcmeG3Jw/TIy05SkereI/AAAAAAAAJis/d66b3aBCagE/DSC08428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86309"/>
          </a:xfrm>
        </p:spPr>
        <p:txBody>
          <a:bodyPr rtlCol="0">
            <a:spAutoFit/>
          </a:bodyPr>
          <a:lstStyle/>
          <a:p>
            <a:pPr lvl="8">
              <a:defRPr/>
            </a:pPr>
            <a:r>
              <a:rPr lang="es-P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se puede permanecer indiferentes ante lo que ocurre en nuestro entorno, porque la degradación de cualquier parte del planeta afecta a todos”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PE" dirty="0" smtClean="0"/>
          </a:p>
          <a:p>
            <a:pPr lvl="8">
              <a:defRPr/>
            </a:pPr>
            <a:r>
              <a:rPr lang="es-PE" sz="2800" b="1" u="sng" dirty="0" smtClean="0"/>
              <a:t>Nuestras </a:t>
            </a:r>
            <a:r>
              <a:rPr lang="es-PE" sz="2800" b="1" u="sng" dirty="0" err="1" smtClean="0"/>
              <a:t>partner</a:t>
            </a:r>
            <a:r>
              <a:rPr lang="es-PE" sz="2800" b="1" u="sng" dirty="0" smtClean="0"/>
              <a:t> parroquias están llamadas a ser signos del reino en medio de su realidad ambiental. </a:t>
            </a:r>
          </a:p>
          <a:p>
            <a:pPr lvl="8">
              <a:defRPr/>
            </a:pPr>
            <a:r>
              <a:rPr lang="es-PE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su propia realidad y plantear alternativas en base a las propuestas del Papa </a:t>
            </a:r>
            <a:endParaRPr lang="es-PE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ttp://www.elpatinete.com/fichas/medioambiente/Diapositi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230688"/>
            <a:ext cx="36369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2 Marcador de contenido"/>
          <p:cNvSpPr>
            <a:spLocks noGrp="1"/>
          </p:cNvSpPr>
          <p:nvPr>
            <p:ph idx="1"/>
          </p:nvPr>
        </p:nvSpPr>
        <p:spPr>
          <a:xfrm>
            <a:off x="250825" y="1052513"/>
            <a:ext cx="8229600" cy="5434012"/>
          </a:xfrm>
        </p:spPr>
        <p:txBody>
          <a:bodyPr/>
          <a:lstStyle/>
          <a:p>
            <a:r>
              <a:rPr lang="es-PE" sz="3200" i="1" smtClean="0">
                <a:latin typeface="Aparajita"/>
                <a:ea typeface="Aparajita"/>
                <a:cs typeface="Aparajita"/>
              </a:rPr>
              <a:t>La mejor forma de celebrar nuestro jubileo será un renovado compromiso por seguir construyendo el reino de Dios,  protegiendo los bienes de la creación con una actitud contemplativa, de conversión y educación ecológica, con valentía profética y propuesta solidaria.</a:t>
            </a:r>
          </a:p>
          <a:p>
            <a:endParaRPr lang="es-PE" smtClean="0"/>
          </a:p>
          <a:p>
            <a:r>
              <a:rPr lang="es-PE" i="1" smtClean="0"/>
              <a:t>Proclamamos juntos el Cántico de las Creaturas.</a:t>
            </a:r>
          </a:p>
          <a:p>
            <a:pPr>
              <a:buFont typeface="Wingdings 2" pitchFamily="18" charset="2"/>
              <a:buNone/>
            </a:pPr>
            <a:endParaRPr lang="es-PE" smtClean="0"/>
          </a:p>
          <a:p>
            <a:endParaRPr lang="es-PE" smtClean="0"/>
          </a:p>
        </p:txBody>
      </p:sp>
      <p:pic>
        <p:nvPicPr>
          <p:cNvPr id="87043" name="Picture 2" descr="http://bp2.blogger.com/_m7PH0o4XWio/R6jQR9Z1zkI/AAAAAAAAAok/uzbnemRXvXo/s400/Imagen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9742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:\temp\LMUÑOZ PRESENTACION\HOJAS.jpg"/>
          <p:cNvPicPr>
            <a:picLocks noChangeAspect="1" noChangeArrowheads="1"/>
          </p:cNvPicPr>
          <p:nvPr/>
        </p:nvPicPr>
        <p:blipFill>
          <a:blip r:embed="rId2" cstate="print">
            <a:lum bright="80000" contrast="-90000"/>
          </a:blip>
          <a:srcRect l="19998" r="50"/>
          <a:stretch>
            <a:fillRect/>
          </a:stretch>
        </p:blipFill>
        <p:spPr bwMode="auto">
          <a:xfrm>
            <a:off x="1828800" y="1588"/>
            <a:ext cx="73136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3" descr="C:\temp\LMUÑOZ PRESENTACION\HOJAS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 r="79990"/>
          <a:stretch>
            <a:fillRect/>
          </a:stretch>
        </p:blipFill>
        <p:spPr bwMode="auto">
          <a:xfrm>
            <a:off x="0" y="0"/>
            <a:ext cx="18303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4" descr="C:\temp\LMUÑOZ PRESENTACION\frailejonsuper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1905000" cy="1447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2057400" y="22098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MX" sz="6000">
                <a:latin typeface="Calibri" pitchFamily="34" charset="0"/>
              </a:rPr>
              <a:t>Muchas Gracias</a:t>
            </a:r>
            <a:endParaRPr lang="es-ES" sz="6000">
              <a:latin typeface="Calibri" pitchFamily="34" charset="0"/>
            </a:endParaRPr>
          </a:p>
        </p:txBody>
      </p:sp>
      <p:pic>
        <p:nvPicPr>
          <p:cNvPr id="88069" name="Picture 2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284538"/>
            <a:ext cx="3313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 descr="http://4.bp.blogspot.com/_AaXJKhmEhsY/TMzFz3ZGIhI/AAAAAAAAGGA/5Pk1gblSBXQ/s1600/Consejos+para+cuidar+el+medio+ambien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88913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088" y="344488"/>
            <a:ext cx="7632700" cy="70802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 N A    M I R A D A    D E   F E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-900608" y="908720"/>
          <a:ext cx="86646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PAPA CONSAGRAC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556792"/>
            <a:ext cx="2376264" cy="2918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bp0.blogger.com/_m7PH0o4XWio/R6jPydZ1zgI/AAAAAAAAAoE/dIO_c9Pa9q8/s400/Imagen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963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23850" y="333375"/>
            <a:ext cx="8496300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dirty="0">
                <a:solidFill>
                  <a:schemeClr val="bg1"/>
                </a:solidFill>
                <a:latin typeface="Algerian" pitchFamily="82" charset="0"/>
                <a:cs typeface="+mn-cs"/>
              </a:rPr>
              <a:t>UNA MIRADA DE HERMANOS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3600" dirty="0">
              <a:solidFill>
                <a:srgbClr val="92D050"/>
              </a:solidFill>
              <a:latin typeface="Algerian" pitchFamily="8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Somos hermanos que estamos en permanente aprendizaje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P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Vivimos en un único mundo: Casa común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PE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Dos visiones de un único mundo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Hermanados por la fe y la solidaridad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journalmex.files.wordpress.com/2009/06/diapositiva42.jpg?w=374&amp;h=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3038"/>
            <a:ext cx="44640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5148263" y="404813"/>
            <a:ext cx="34115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LOS  SIGNOS  DE  LOS  TIEMPOS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8538" y="2349500"/>
            <a:ext cx="6335712" cy="41544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  <a:cs typeface="+mn-cs"/>
              </a:rPr>
              <a:t>Expresión del Vaticano II para la renovación de la Iglesia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Los padres conciliares leyeron el mensaje del tiempo del concilio y dieron como respuesta una iglesia como signo del reino de Dios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>
                <a:latin typeface="Andalus" pitchFamily="18" charset="-78"/>
                <a:cs typeface="Andalus" pitchFamily="18" charset="-78"/>
              </a:rPr>
              <a:t>Revisemos el sentido bíblico de la expresión:</a:t>
            </a:r>
            <a:r>
              <a:rPr lang="es-PE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Mt 16,1-4 y 11,2-6. Signos de Jesús en Juan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No es un estudio ni análisis de la realidad, ni ver desgracias o catástrofes que ocurren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1.bp.blogspot.com/-u4NdqlZg9dY/TdBSveBhnsI/AAAAAAAAAEI/u3UuVDTbfz4/s260/Diapositi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 rtlCol="0">
            <a:normAutofit fontScale="92500" lnSpcReduction="10000"/>
          </a:bodyPr>
          <a:lstStyle/>
          <a:p>
            <a:pPr lvl="7">
              <a:defRPr/>
            </a:pPr>
            <a:endParaRPr lang="es-PE" sz="2800" dirty="0" smtClean="0">
              <a:latin typeface="Aparajita" pitchFamily="34" charset="0"/>
              <a:cs typeface="Aparajita" pitchFamily="34" charset="0"/>
            </a:endParaRPr>
          </a:p>
          <a:p>
            <a:pPr lvl="7">
              <a:defRPr/>
            </a:pPr>
            <a:r>
              <a:rPr lang="es-PE" sz="2800" dirty="0" smtClean="0">
                <a:latin typeface="Aparajita" pitchFamily="34" charset="0"/>
                <a:cs typeface="Aparajita" pitchFamily="34" charset="0"/>
              </a:rPr>
              <a:t>Es saber reconocer la presencia de Cristo y el Reino de Dios que ha irrumpido en el tiempo y está actuando.</a:t>
            </a:r>
          </a:p>
          <a:p>
            <a:pPr lvl="7">
              <a:defRPr/>
            </a:pPr>
            <a:endParaRPr lang="es-PE" dirty="0" smtClean="0"/>
          </a:p>
          <a:p>
            <a:pPr lvl="7">
              <a:defRPr/>
            </a:pPr>
            <a:endParaRPr lang="es-PE" sz="2400" dirty="0" smtClean="0">
              <a:latin typeface="Aharoni" pitchFamily="2" charset="-79"/>
              <a:cs typeface="Aharoni" pitchFamily="2" charset="-79"/>
            </a:endParaRPr>
          </a:p>
          <a:p>
            <a:pPr lvl="7">
              <a:defRPr/>
            </a:pPr>
            <a:r>
              <a:rPr lang="es-PE" sz="2400" dirty="0" smtClean="0">
                <a:latin typeface="Aharoni" pitchFamily="2" charset="-79"/>
                <a:cs typeface="Aharoni" pitchFamily="2" charset="-79"/>
              </a:rPr>
              <a:t>El signo de Dios es Jesucristo y el Reino</a:t>
            </a:r>
          </a:p>
          <a:p>
            <a:pPr lvl="7">
              <a:buFont typeface="Arial" pitchFamily="34" charset="0"/>
              <a:buNone/>
              <a:defRPr/>
            </a:pPr>
            <a:endParaRPr lang="es-P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dirty="0" smtClean="0">
                <a:latin typeface="Andalus" pitchFamily="18" charset="-78"/>
                <a:cs typeface="Andalus" pitchFamily="18" charset="-78"/>
              </a:rPr>
              <a:t>Dios no es indiferente: actúa salvando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PE" dirty="0" smtClean="0">
              <a:latin typeface="Andalus" pitchFamily="18" charset="-78"/>
              <a:cs typeface="Andalus" pitchFamily="18" charset="-7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800" dirty="0" smtClean="0">
                <a:latin typeface="Andalus" pitchFamily="18" charset="-78"/>
                <a:cs typeface="Andalus" pitchFamily="18" charset="-78"/>
              </a:rPr>
              <a:t>Vamos a ver el tiempo que nos ha tocado vivir  para leer lo que Dios nos dice de los bienes de la creación</a:t>
            </a:r>
            <a:endParaRPr lang="es-PE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056" descr="C:\Documents and Settings\RMG\Configuración local\Archivos temporales de Internet\t051165a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0825" y="4435475"/>
            <a:ext cx="3200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054" descr="C:\Documents and Settings\RMG\Configuración local\Archivos temporales de Internet\t012752a.bmp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771775" y="2133600"/>
            <a:ext cx="36576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2052" descr="C:\Documents and Settings\RMG\Configuración local\Archivos temporales de Internet\t049388a.bmp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073650" y="188913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9750" y="549275"/>
            <a:ext cx="313372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 CRISIS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ECOLOGICA</a:t>
            </a:r>
          </a:p>
        </p:txBody>
      </p:sp>
      <p:sp>
        <p:nvSpPr>
          <p:cNvPr id="69637" name="3 Rectángulo"/>
          <p:cNvSpPr>
            <a:spLocks noChangeArrowheads="1"/>
          </p:cNvSpPr>
          <p:nvPr/>
        </p:nvSpPr>
        <p:spPr bwMode="auto">
          <a:xfrm>
            <a:off x="4211638" y="4724400"/>
            <a:ext cx="44513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3600" b="1">
                <a:latin typeface="Copperplate Gothic Light" pitchFamily="34" charset="0"/>
              </a:rPr>
              <a:t>PREOCUPACIÓN </a:t>
            </a:r>
          </a:p>
          <a:p>
            <a:r>
              <a:rPr lang="es-PE" sz="3600" b="1">
                <a:latin typeface="Copperplate Gothic Light" pitchFamily="34" charset="0"/>
              </a:rPr>
              <a:t>DE LA </a:t>
            </a:r>
          </a:p>
          <a:p>
            <a:r>
              <a:rPr lang="es-PE" sz="3600" b="1">
                <a:latin typeface="Copperplate Gothic Light" pitchFamily="34" charset="0"/>
              </a:rPr>
              <a:t>IGLESIA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053"/>
          <p:cNvSpPr>
            <a:spLocks noChangeArrowheads="1"/>
          </p:cNvSpPr>
          <p:nvPr/>
        </p:nvSpPr>
        <p:spPr bwMode="auto">
          <a:xfrm>
            <a:off x="2000250" y="19954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0658" name="Rectangle 2055"/>
          <p:cNvSpPr>
            <a:spLocks noChangeArrowheads="1"/>
          </p:cNvSpPr>
          <p:nvPr/>
        </p:nvSpPr>
        <p:spPr bwMode="auto">
          <a:xfrm>
            <a:off x="2209800" y="18288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388" y="260350"/>
            <a:ext cx="8640762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i="1" u="sng" dirty="0">
                <a:latin typeface="Andalus" pitchFamily="18" charset="-78"/>
                <a:cs typeface="Andalus" pitchFamily="18" charset="-78"/>
              </a:rPr>
              <a:t>Cambio climático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Andalus" pitchFamily="18" charset="-78"/>
              <a:cs typeface="Andalus" pitchFamily="18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latin typeface="Andalus" pitchFamily="18" charset="-78"/>
                <a:cs typeface="Andalus" pitchFamily="18" charset="-78"/>
              </a:rPr>
              <a:t>						</a:t>
            </a:r>
            <a:r>
              <a:rPr lang="es-PE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Desertificación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Andalus" pitchFamily="18" charset="-78"/>
              <a:cs typeface="Andalus" pitchFamily="18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i="1" u="sng" dirty="0">
                <a:latin typeface="Andalus" pitchFamily="18" charset="-78"/>
                <a:cs typeface="Andalus" pitchFamily="18" charset="-78"/>
              </a:rPr>
              <a:t>Deterioro y pérdida del campo agrícola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Andalus" pitchFamily="18" charset="-78"/>
              <a:cs typeface="Andalus" pitchFamily="18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latin typeface="Andalus" pitchFamily="18" charset="-78"/>
                <a:cs typeface="Andalus" pitchFamily="18" charset="-78"/>
              </a:rPr>
              <a:t>						</a:t>
            </a:r>
            <a:r>
              <a:rPr lang="es-PE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Contaminación de </a:t>
            </a:r>
            <a:r>
              <a:rPr lang="es-PE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					</a:t>
            </a:r>
            <a:r>
              <a:rPr lang="es-PE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ríos y capas acuíferas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Andalus" pitchFamily="18" charset="-78"/>
              <a:cs typeface="Andalus" pitchFamily="18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i="1" u="sng" dirty="0">
                <a:latin typeface="Andalus" pitchFamily="18" charset="-78"/>
                <a:cs typeface="Andalus" pitchFamily="18" charset="-78"/>
              </a:rPr>
              <a:t>Pérdida de biodiversidad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latin typeface="Andalus" pitchFamily="18" charset="-78"/>
              <a:cs typeface="Andalus" pitchFamily="18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latin typeface="Andalus" pitchFamily="18" charset="-78"/>
                <a:cs typeface="Andalus" pitchFamily="18" charset="-78"/>
              </a:rPr>
              <a:t>				</a:t>
            </a:r>
            <a:r>
              <a:rPr lang="es-PE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Aumento de desastres naturales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i="1" u="sng" dirty="0">
                <a:latin typeface="Andalus" pitchFamily="18" charset="-78"/>
                <a:cs typeface="Andalus" pitchFamily="18" charset="-78"/>
              </a:rPr>
              <a:t>Deforestación de áreas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i="1" u="sng" dirty="0">
                <a:latin typeface="Andalus" pitchFamily="18" charset="-78"/>
                <a:cs typeface="Andalus" pitchFamily="18" charset="-78"/>
              </a:rPr>
              <a:t>ecuatoriales y tropicales </a:t>
            </a:r>
          </a:p>
        </p:txBody>
      </p:sp>
      <p:pic>
        <p:nvPicPr>
          <p:cNvPr id="70660" name="Picture 2" descr="http://3.bp.blogspot.com/_8jryPV4aE8Y/TApqs8vTwJI/AAAAAAAAATc/MDQzmOkgpEw/s400/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92075"/>
            <a:ext cx="18732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 descr="http://www.canarina.com/images/can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860800"/>
            <a:ext cx="1441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4" descr="http://t3.gstatic.com/images?q=tbn:ANd9GcSQMN1gONo0SsSjdQ0CKx5G9_nDnsK_dUYjn3QJUMpGDql6hHLnmA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44763"/>
            <a:ext cx="18732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" descr="http://1.bp.blogspot.com/-u4NdqlZg9dY/TdBSveBhnsI/AAAAAAAAAEI/u3UuVDTbfz4/s260/Diapositiv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534025"/>
            <a:ext cx="18002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4.bp.blogspot.com/_AaXJKhmEhsY/TMzFz3ZGIhI/AAAAAAAAGGA/5Pk1gblSBXQ/s1600/Consejos+para+cuidar+el+medio+ambi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66246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765175"/>
            <a:ext cx="7239000" cy="57594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seres humanos hay prófugos ambientales y conflictos socio ambientales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/>
              <a:t>Es un atentado contra los derechos a la vida, la vivienda, la salud y el trabajo.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Papa nos advierte de una gran amenaza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/>
              <a:t>Destrucción de la naturaleza y de la vida humana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P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rebelión de la naturaleza contra el hombre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1013</Words>
  <Application>Microsoft Office PowerPoint</Application>
  <PresentationFormat>Presentación en pantalla (4:3)</PresentationFormat>
  <Paragraphs>159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Tema de Office</vt:lpstr>
      <vt:lpstr>Papel</vt:lpstr>
      <vt:lpstr>Civil</vt:lpstr>
      <vt:lpstr>Opulento</vt:lpstr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EL SIGNO DEL REINO EN LA CREACIÓN</vt:lpstr>
      <vt:lpstr>1-DIMENSIÓN CONTEMPLATIVA  </vt:lpstr>
      <vt:lpstr> </vt:lpstr>
      <vt:lpstr>3- UNA EDUCACIÓN ECOLÓGICA </vt:lpstr>
      <vt:lpstr>4-  IGLESIA PROFÉTICA </vt:lpstr>
      <vt:lpstr>Diapositiva 16</vt:lpstr>
      <vt:lpstr>5- SOLIDARIDAD FRENTE A LA CRISIS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 FLORES</dc:creator>
  <cp:lastModifiedBy>Tiberio</cp:lastModifiedBy>
  <cp:revision>30</cp:revision>
  <cp:lastPrinted>2011-07-09T06:32:06Z</cp:lastPrinted>
  <dcterms:created xsi:type="dcterms:W3CDTF">2011-07-07T03:27:17Z</dcterms:created>
  <dcterms:modified xsi:type="dcterms:W3CDTF">2011-07-19T16:05:43Z</dcterms:modified>
</cp:coreProperties>
</file>