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5" r:id="rId10"/>
    <p:sldId id="274" r:id="rId11"/>
    <p:sldId id="265" r:id="rId12"/>
    <p:sldId id="266" r:id="rId13"/>
    <p:sldId id="267" r:id="rId14"/>
    <p:sldId id="268" r:id="rId15"/>
    <p:sldId id="276" r:id="rId16"/>
    <p:sldId id="283" r:id="rId17"/>
    <p:sldId id="281" r:id="rId18"/>
    <p:sldId id="285" r:id="rId19"/>
    <p:sldId id="282" r:id="rId20"/>
    <p:sldId id="284" r:id="rId21"/>
    <p:sldId id="287" r:id="rId22"/>
    <p:sldId id="286" r:id="rId23"/>
    <p:sldId id="288" r:id="rId24"/>
    <p:sldId id="289" r:id="rId25"/>
    <p:sldId id="290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6B846-3C0E-4277-B426-404191165DAD}" type="datetimeFigureOut">
              <a:rPr lang="de-DE" smtClean="0"/>
              <a:t>29.05.2013</a:t>
            </a:fld>
            <a:endParaRPr lang="de-D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de-D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55056-EC85-4FCF-9D03-EB26EDA4AEB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26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5056-EC85-4FCF-9D03-EB26EDA4AEB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307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5056-EC85-4FCF-9D03-EB26EDA4AEB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1730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5056-EC85-4FCF-9D03-EB26EDA4AEB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301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5056-EC85-4FCF-9D03-EB26EDA4AEB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363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5056-EC85-4FCF-9D03-EB26EDA4AEB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3770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5056-EC85-4FCF-9D03-EB26EDA4AEB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548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5056-EC85-4FCF-9D03-EB26EDA4AEB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765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5056-EC85-4FCF-9D03-EB26EDA4AEB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6255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5056-EC85-4FCF-9D03-EB26EDA4AEB8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620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5056-EC85-4FCF-9D03-EB26EDA4AEB8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222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5056-EC85-4FCF-9D03-EB26EDA4AEB8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968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5056-EC85-4FCF-9D03-EB26EDA4AEB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4669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5056-EC85-4FCF-9D03-EB26EDA4AEB8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0550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5056-EC85-4FCF-9D03-EB26EDA4AEB8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868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5056-EC85-4FCF-9D03-EB26EDA4AEB8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4101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5056-EC85-4FCF-9D03-EB26EDA4AEB8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15480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5056-EC85-4FCF-9D03-EB26EDA4AEB8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0685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5056-EC85-4FCF-9D03-EB26EDA4AEB8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141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5056-EC85-4FCF-9D03-EB26EDA4AEB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078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5056-EC85-4FCF-9D03-EB26EDA4AEB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911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5056-EC85-4FCF-9D03-EB26EDA4AEB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424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5056-EC85-4FCF-9D03-EB26EDA4AEB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649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5056-EC85-4FCF-9D03-EB26EDA4AEB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8427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5056-EC85-4FCF-9D03-EB26EDA4AEB8}" type="slidenum">
              <a:rPr lang="de-DE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94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5056-EC85-4FCF-9D03-EB26EDA4AEB8}" type="slidenum">
              <a:rPr lang="de-DE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6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de-D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de-D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3DD-BD14-49A7-A9BC-9FFBEC8AB8A4}" type="datetimeFigureOut">
              <a:rPr lang="de-DE" smtClean="0"/>
              <a:t>29.05.2013</a:t>
            </a:fld>
            <a:endParaRPr lang="de-D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B702-DA33-4588-A90A-B7F4DCF7581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27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de-D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de-D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3DD-BD14-49A7-A9BC-9FFBEC8AB8A4}" type="datetimeFigureOut">
              <a:rPr lang="de-DE" smtClean="0"/>
              <a:t>29.05.2013</a:t>
            </a:fld>
            <a:endParaRPr lang="de-D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B702-DA33-4588-A90A-B7F4DCF7581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16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de-D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de-D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3DD-BD14-49A7-A9BC-9FFBEC8AB8A4}" type="datetimeFigureOut">
              <a:rPr lang="de-DE" smtClean="0"/>
              <a:t>29.05.2013</a:t>
            </a:fld>
            <a:endParaRPr lang="de-D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B702-DA33-4588-A90A-B7F4DCF7581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6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de-D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de-D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3DD-BD14-49A7-A9BC-9FFBEC8AB8A4}" type="datetimeFigureOut">
              <a:rPr lang="de-DE" smtClean="0"/>
              <a:t>29.05.2013</a:t>
            </a:fld>
            <a:endParaRPr lang="de-D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B702-DA33-4588-A90A-B7F4DCF7581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92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de-D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3DD-BD14-49A7-A9BC-9FFBEC8AB8A4}" type="datetimeFigureOut">
              <a:rPr lang="de-DE" smtClean="0"/>
              <a:t>29.05.2013</a:t>
            </a:fld>
            <a:endParaRPr lang="de-D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B702-DA33-4588-A90A-B7F4DCF7581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015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de-D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de-D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de-D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3DD-BD14-49A7-A9BC-9FFBEC8AB8A4}" type="datetimeFigureOut">
              <a:rPr lang="de-DE" smtClean="0"/>
              <a:t>29.05.2013</a:t>
            </a:fld>
            <a:endParaRPr lang="de-D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B702-DA33-4588-A90A-B7F4DCF7581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940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de-D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de-D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de-D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3DD-BD14-49A7-A9BC-9FFBEC8AB8A4}" type="datetimeFigureOut">
              <a:rPr lang="de-DE" smtClean="0"/>
              <a:t>29.05.2013</a:t>
            </a:fld>
            <a:endParaRPr lang="de-D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B702-DA33-4588-A90A-B7F4DCF7581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57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de-D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3DD-BD14-49A7-A9BC-9FFBEC8AB8A4}" type="datetimeFigureOut">
              <a:rPr lang="de-DE" smtClean="0"/>
              <a:t>29.05.2013</a:t>
            </a:fld>
            <a:endParaRPr lang="de-D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B702-DA33-4588-A90A-B7F4DCF7581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64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3DD-BD14-49A7-A9BC-9FFBEC8AB8A4}" type="datetimeFigureOut">
              <a:rPr lang="de-DE" smtClean="0"/>
              <a:t>29.05.2013</a:t>
            </a:fld>
            <a:endParaRPr lang="de-D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B702-DA33-4588-A90A-B7F4DCF7581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12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de-D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de-D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3DD-BD14-49A7-A9BC-9FFBEC8AB8A4}" type="datetimeFigureOut">
              <a:rPr lang="de-DE" smtClean="0"/>
              <a:t>29.05.2013</a:t>
            </a:fld>
            <a:endParaRPr lang="de-D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B702-DA33-4588-A90A-B7F4DCF7581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560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de-D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3DD-BD14-49A7-A9BC-9FFBEC8AB8A4}" type="datetimeFigureOut">
              <a:rPr lang="de-DE" smtClean="0"/>
              <a:t>29.05.2013</a:t>
            </a:fld>
            <a:endParaRPr lang="de-D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B702-DA33-4588-A90A-B7F4DCF7581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05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de-D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de-D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AE3DD-BD14-49A7-A9BC-9FFBEC8AB8A4}" type="datetimeFigureOut">
              <a:rPr lang="de-DE" smtClean="0"/>
              <a:t>29.05.2013</a:t>
            </a:fld>
            <a:endParaRPr lang="de-D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9B702-DA33-4588-A90A-B7F4DCF7581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9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de-DE" sz="4600" b="1" dirty="0" smtClean="0">
                <a:solidFill>
                  <a:schemeClr val="tx2"/>
                </a:solidFill>
              </a:rPr>
              <a:t>„Somos Iglesia al servicio de </a:t>
            </a:r>
            <a:br>
              <a:rPr lang="de-DE" sz="4600" b="1" dirty="0" smtClean="0">
                <a:solidFill>
                  <a:schemeClr val="tx2"/>
                </a:solidFill>
              </a:rPr>
            </a:br>
            <a:r>
              <a:rPr lang="de-DE" sz="4600" b="1" dirty="0" smtClean="0">
                <a:solidFill>
                  <a:schemeClr val="tx2"/>
                </a:solidFill>
              </a:rPr>
              <a:t>la vida y de la creación“ </a:t>
            </a:r>
            <a:endParaRPr lang="de-DE" sz="46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509120"/>
          </a:xfrm>
        </p:spPr>
        <p:txBody>
          <a:bodyPr>
            <a:normAutofit/>
          </a:bodyPr>
          <a:lstStyle/>
          <a:p>
            <a:r>
              <a:rPr lang="es-PE" sz="2600" b="1" dirty="0" smtClean="0">
                <a:solidFill>
                  <a:schemeClr val="tx2"/>
                </a:solidFill>
                <a:ea typeface="Calibri"/>
                <a:cs typeface="Times New Roman"/>
              </a:rPr>
              <a:t>“la </a:t>
            </a:r>
            <a:r>
              <a:rPr lang="es-PE" sz="2600" b="1" dirty="0">
                <a:solidFill>
                  <a:schemeClr val="tx2"/>
                </a:solidFill>
                <a:ea typeface="Calibri"/>
                <a:cs typeface="Times New Roman"/>
              </a:rPr>
              <a:t>vocación de custodiar </a:t>
            </a:r>
            <a:r>
              <a:rPr lang="es-PE" sz="2600" b="1" dirty="0" smtClean="0">
                <a:solidFill>
                  <a:schemeClr val="tx2"/>
                </a:solidFill>
                <a:ea typeface="Calibri"/>
                <a:cs typeface="Times New Roman"/>
              </a:rPr>
              <a:t>… </a:t>
            </a:r>
            <a:r>
              <a:rPr lang="es-PE" sz="2600" b="1" dirty="0">
                <a:solidFill>
                  <a:schemeClr val="tx2"/>
                </a:solidFill>
                <a:ea typeface="Calibri"/>
                <a:cs typeface="Times New Roman"/>
              </a:rPr>
              <a:t>corresponde a todos. Es custodiar toda la creación, la belleza de la </a:t>
            </a:r>
            <a:r>
              <a:rPr lang="es-PE" sz="2600" b="1" dirty="0" smtClean="0">
                <a:solidFill>
                  <a:schemeClr val="tx2"/>
                </a:solidFill>
                <a:ea typeface="Calibri"/>
                <a:cs typeface="Times New Roman"/>
              </a:rPr>
              <a:t>creación: es </a:t>
            </a:r>
            <a:r>
              <a:rPr lang="es-PE" sz="2600" b="1" dirty="0">
                <a:solidFill>
                  <a:schemeClr val="tx2"/>
                </a:solidFill>
                <a:ea typeface="Calibri"/>
                <a:cs typeface="Times New Roman"/>
              </a:rPr>
              <a:t>tener respeto por todas las criaturas de Dios y por el entorno en el que vivimos. Es custodiar a la gente, el preocuparse por todos, por cada uno, con amor, especialmente por los niños, los ancianos, quienes son más frágiles y que a menudo se quedan en la periferia de nuestro corazón.</a:t>
            </a:r>
            <a:r>
              <a:rPr lang="es-PE" sz="2600" b="1" dirty="0">
                <a:ea typeface="Calibri"/>
                <a:cs typeface="Times New Roman"/>
              </a:rPr>
              <a:t> </a:t>
            </a:r>
            <a:endParaRPr lang="es-PE" sz="2600" b="1" dirty="0" smtClean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PE" sz="2600" b="1" dirty="0" smtClean="0">
                <a:solidFill>
                  <a:schemeClr val="tx2"/>
                </a:solidFill>
                <a:ea typeface="Calibri"/>
                <a:cs typeface="Times New Roman"/>
              </a:rPr>
              <a:t>     S</a:t>
            </a:r>
            <a:r>
              <a:rPr lang="es-PE" sz="2600" b="1" dirty="0" smtClean="0">
                <a:solidFill>
                  <a:schemeClr val="tx2"/>
                </a:solidFill>
                <a:effectLst/>
                <a:latin typeface="Times New Roman"/>
                <a:ea typeface="Times New Roman"/>
              </a:rPr>
              <a:t>ed custodios de los dones de Dios.”</a:t>
            </a:r>
          </a:p>
          <a:p>
            <a:pPr marL="0" indent="0">
              <a:buNone/>
            </a:pPr>
            <a:endParaRPr lang="es-PE" sz="900" b="1" dirty="0" smtClean="0">
              <a:solidFill>
                <a:schemeClr val="tx2"/>
              </a:solidFill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s-PE" sz="2600" b="1" dirty="0">
                <a:solidFill>
                  <a:schemeClr val="tx2"/>
                </a:solidFill>
                <a:latin typeface="Times New Roman"/>
                <a:ea typeface="Times New Roman"/>
              </a:rPr>
              <a:t>	</a:t>
            </a:r>
            <a:r>
              <a:rPr lang="es-PE" sz="26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			              </a:t>
            </a:r>
            <a:r>
              <a:rPr lang="es-PE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Papa Francisco</a:t>
            </a:r>
            <a:endParaRPr lang="es-PE" sz="2400" b="1" dirty="0" smtClean="0">
              <a:solidFill>
                <a:schemeClr val="tx2"/>
              </a:solidFill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de-DE" sz="2800" dirty="0" smtClean="0">
              <a:solidFill>
                <a:schemeClr val="tx2"/>
              </a:solidFill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de-DE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2"/>
                </a:solidFill>
                <a:ea typeface="Calibri"/>
                <a:cs typeface="Times New Roman"/>
              </a:rPr>
              <a:t>Países de la Comunidad Andina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b="1" dirty="0">
                <a:solidFill>
                  <a:schemeClr val="tx2"/>
                </a:solidFill>
                <a:ea typeface="Calibri"/>
                <a:cs typeface="Times New Roman"/>
              </a:rPr>
              <a:t>95% de los glaciares tropicales del mundo</a:t>
            </a:r>
            <a:endParaRPr lang="de-DE" sz="28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b="1" dirty="0" smtClean="0">
                <a:solidFill>
                  <a:schemeClr val="tx2"/>
                </a:solidFill>
                <a:ea typeface="Calibri"/>
                <a:cs typeface="Times New Roman"/>
              </a:rPr>
              <a:t>de ellos 71</a:t>
            </a:r>
            <a:r>
              <a:rPr lang="es-ES" b="1" dirty="0">
                <a:solidFill>
                  <a:schemeClr val="tx2"/>
                </a:solidFill>
                <a:ea typeface="Calibri"/>
                <a:cs typeface="Times New Roman"/>
              </a:rPr>
              <a:t>% en el </a:t>
            </a:r>
            <a:r>
              <a:rPr lang="es-ES" b="1" dirty="0" smtClean="0">
                <a:solidFill>
                  <a:schemeClr val="tx2"/>
                </a:solidFill>
                <a:ea typeface="Calibri"/>
                <a:cs typeface="Times New Roman"/>
              </a:rPr>
              <a:t>Perú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DE" sz="105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b="1" dirty="0">
                <a:solidFill>
                  <a:schemeClr val="tx2"/>
                </a:solidFill>
                <a:ea typeface="Calibri"/>
                <a:cs typeface="Times New Roman"/>
              </a:rPr>
              <a:t>Pero: </a:t>
            </a:r>
            <a:endParaRPr lang="es-ES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s-ES" b="1" dirty="0">
                <a:solidFill>
                  <a:schemeClr val="tx2"/>
                </a:solidFill>
                <a:ea typeface="Calibri"/>
                <a:cs typeface="Times New Roman"/>
              </a:rPr>
              <a:t> </a:t>
            </a:r>
            <a:r>
              <a:rPr lang="es-ES" b="1" dirty="0" smtClean="0">
                <a:solidFill>
                  <a:schemeClr val="tx2"/>
                </a:solidFill>
                <a:ea typeface="Calibri"/>
                <a:cs typeface="Times New Roman"/>
              </a:rPr>
              <a:t>   “</a:t>
            </a:r>
            <a:r>
              <a:rPr lang="es-ES" b="1" dirty="0">
                <a:solidFill>
                  <a:schemeClr val="tx2"/>
                </a:solidFill>
                <a:ea typeface="Calibri"/>
                <a:cs typeface="Times New Roman"/>
              </a:rPr>
              <a:t>Los glaciares de los Andes Tropicales, </a:t>
            </a:r>
            <a:endParaRPr lang="es-ES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s-ES" b="1" dirty="0">
                <a:solidFill>
                  <a:schemeClr val="tx2"/>
                </a:solidFill>
                <a:ea typeface="Calibri"/>
                <a:cs typeface="Times New Roman"/>
              </a:rPr>
              <a:t> </a:t>
            </a:r>
            <a:r>
              <a:rPr lang="es-ES" b="1" dirty="0" smtClean="0">
                <a:solidFill>
                  <a:schemeClr val="tx2"/>
                </a:solidFill>
                <a:ea typeface="Calibri"/>
                <a:cs typeface="Times New Roman"/>
              </a:rPr>
              <a:t>     principalmente</a:t>
            </a:r>
            <a:r>
              <a:rPr lang="es-ES" b="1" dirty="0">
                <a:solidFill>
                  <a:schemeClr val="tx2"/>
                </a:solidFill>
                <a:ea typeface="Calibri"/>
                <a:cs typeface="Times New Roman"/>
              </a:rPr>
              <a:t>, están experimentando un </a:t>
            </a:r>
            <a:endParaRPr lang="es-ES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s-ES" b="1" dirty="0">
                <a:solidFill>
                  <a:schemeClr val="tx2"/>
                </a:solidFill>
                <a:ea typeface="Calibri"/>
                <a:cs typeface="Times New Roman"/>
              </a:rPr>
              <a:t> </a:t>
            </a:r>
            <a:r>
              <a:rPr lang="es-ES" b="1" dirty="0" smtClean="0">
                <a:solidFill>
                  <a:schemeClr val="tx2"/>
                </a:solidFill>
                <a:ea typeface="Calibri"/>
                <a:cs typeface="Times New Roman"/>
              </a:rPr>
              <a:t>     preocupante </a:t>
            </a:r>
            <a:r>
              <a:rPr lang="es-ES" b="1" dirty="0">
                <a:solidFill>
                  <a:schemeClr val="tx2"/>
                </a:solidFill>
                <a:ea typeface="Calibri"/>
                <a:cs typeface="Times New Roman"/>
              </a:rPr>
              <a:t>retroceso.”</a:t>
            </a:r>
            <a:endParaRPr lang="de-DE" sz="28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s-ES" sz="2000" b="1" dirty="0" smtClean="0">
                <a:solidFill>
                  <a:schemeClr val="tx2"/>
                </a:solidFill>
                <a:ea typeface="Calibri"/>
                <a:cs typeface="Times New Roman"/>
              </a:rPr>
              <a:t>         (</a:t>
            </a:r>
            <a:r>
              <a:rPr lang="es-ES" sz="2000" b="1" dirty="0">
                <a:solidFill>
                  <a:schemeClr val="tx2"/>
                </a:solidFill>
                <a:ea typeface="Calibri"/>
                <a:cs typeface="Times New Roman"/>
              </a:rPr>
              <a:t>El Perú y el Cambio Climático, Segunda Comunicación Nacional del </a:t>
            </a:r>
            <a:endParaRPr lang="es-ES" sz="20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tx2"/>
                </a:solidFill>
                <a:ea typeface="Calibri"/>
                <a:cs typeface="Times New Roman"/>
              </a:rPr>
              <a:t> </a:t>
            </a:r>
            <a:r>
              <a:rPr lang="es-ES" sz="2000" b="1" dirty="0" smtClean="0">
                <a:solidFill>
                  <a:schemeClr val="tx2"/>
                </a:solidFill>
                <a:ea typeface="Calibri"/>
                <a:cs typeface="Times New Roman"/>
              </a:rPr>
              <a:t>         Perú</a:t>
            </a:r>
            <a:r>
              <a:rPr lang="es-ES" sz="2000" b="1" dirty="0">
                <a:solidFill>
                  <a:schemeClr val="tx2"/>
                </a:solidFill>
                <a:ea typeface="Calibri"/>
                <a:cs typeface="Times New Roman"/>
              </a:rPr>
              <a:t>, p.39)</a:t>
            </a:r>
            <a:endParaRPr lang="de-DE" sz="28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endParaRPr lang="de-DE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/>
                </a:solidFill>
              </a:rPr>
              <a:t>Perú: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2600" b="1" dirty="0">
                <a:solidFill>
                  <a:schemeClr val="tx2"/>
                </a:solidFill>
                <a:ea typeface="Calibri"/>
                <a:cs typeface="Times New Roman"/>
              </a:rPr>
              <a:t>20 cordilleras con presencia de </a:t>
            </a:r>
            <a:r>
              <a:rPr lang="es-ES" sz="2600" b="1" dirty="0" smtClean="0">
                <a:solidFill>
                  <a:schemeClr val="tx2"/>
                </a:solidFill>
                <a:ea typeface="Calibri"/>
                <a:cs typeface="Times New Roman"/>
              </a:rPr>
              <a:t>glaciares</a:t>
            </a:r>
            <a:endParaRPr lang="de-DE" sz="26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s-ES" sz="2800" b="1" dirty="0" smtClean="0">
                <a:solidFill>
                  <a:schemeClr val="tx2"/>
                </a:solidFill>
                <a:ea typeface="Calibri"/>
                <a:cs typeface="Times New Roman"/>
              </a:rPr>
              <a:t>    Pero</a:t>
            </a:r>
            <a:r>
              <a:rPr lang="es-ES" sz="2800" b="1" dirty="0">
                <a:solidFill>
                  <a:schemeClr val="tx2"/>
                </a:solidFill>
                <a:ea typeface="Calibri"/>
                <a:cs typeface="Times New Roman"/>
              </a:rPr>
              <a:t>: </a:t>
            </a:r>
            <a:endParaRPr lang="es-ES" sz="28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2600" b="1" dirty="0" smtClean="0">
                <a:solidFill>
                  <a:schemeClr val="tx2"/>
                </a:solidFill>
                <a:ea typeface="Calibri"/>
                <a:cs typeface="Times New Roman"/>
              </a:rPr>
              <a:t>en </a:t>
            </a:r>
            <a:r>
              <a:rPr lang="es-ES" sz="2600" b="1" dirty="0">
                <a:solidFill>
                  <a:schemeClr val="tx2"/>
                </a:solidFill>
                <a:ea typeface="Calibri"/>
                <a:cs typeface="Times New Roman"/>
              </a:rPr>
              <a:t>los últimos 35 a</a:t>
            </a:r>
            <a:r>
              <a:rPr lang="es-ES" sz="2600" b="1" dirty="0">
                <a:solidFill>
                  <a:schemeClr val="tx2"/>
                </a:solidFill>
                <a:ea typeface="Calibri"/>
                <a:cs typeface="Calibri"/>
              </a:rPr>
              <a:t>ñ</a:t>
            </a:r>
            <a:r>
              <a:rPr lang="es-ES" sz="2600" b="1" dirty="0">
                <a:solidFill>
                  <a:schemeClr val="tx2"/>
                </a:solidFill>
                <a:ea typeface="Calibri"/>
                <a:cs typeface="Times New Roman"/>
              </a:rPr>
              <a:t>os se ha perdido 22% de superficies </a:t>
            </a:r>
            <a:r>
              <a:rPr lang="es-ES" sz="2600" b="1" dirty="0" smtClean="0">
                <a:solidFill>
                  <a:schemeClr val="tx2"/>
                </a:solidFill>
                <a:ea typeface="Calibri"/>
                <a:cs typeface="Times New Roman"/>
              </a:rPr>
              <a:t>glaciares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DE" sz="28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DE" sz="28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DE" sz="28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endParaRPr lang="es-ES" sz="24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endParaRPr lang="es-ES" sz="24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endParaRPr lang="es-ES" sz="24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endParaRPr lang="es-ES" sz="24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endParaRPr lang="es-ES" sz="24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s-ES" sz="2400" b="1" dirty="0" smtClean="0">
                <a:solidFill>
                  <a:schemeClr val="tx2"/>
                </a:solidFill>
                <a:ea typeface="Calibri"/>
                <a:cs typeface="Times New Roman"/>
              </a:rPr>
              <a:t>“</a:t>
            </a:r>
            <a:r>
              <a:rPr lang="es-ES" sz="2400" b="1" dirty="0">
                <a:solidFill>
                  <a:schemeClr val="tx2"/>
                </a:solidFill>
                <a:ea typeface="Calibri"/>
                <a:cs typeface="Times New Roman"/>
              </a:rPr>
              <a:t>Se estima que para el 2015 ó 2020, todos los glaciares por debajo de los 5,000m </a:t>
            </a:r>
            <a:r>
              <a:rPr lang="de-DE" sz="2400" b="1" dirty="0" smtClean="0">
                <a:solidFill>
                  <a:schemeClr val="tx2"/>
                </a:solidFill>
                <a:ea typeface="Calibri"/>
                <a:cs typeface="Times New Roman"/>
              </a:rPr>
              <a:t>p</a:t>
            </a:r>
            <a:r>
              <a:rPr lang="es-ES" sz="2400" b="1" dirty="0" err="1" smtClean="0">
                <a:solidFill>
                  <a:schemeClr val="tx2"/>
                </a:solidFill>
                <a:ea typeface="Calibri"/>
                <a:cs typeface="Times New Roman"/>
              </a:rPr>
              <a:t>odrían</a:t>
            </a:r>
            <a:r>
              <a:rPr lang="es-ES" sz="2400" b="1" dirty="0" smtClean="0">
                <a:solidFill>
                  <a:schemeClr val="tx2"/>
                </a:solidFill>
                <a:ea typeface="Calibri"/>
                <a:cs typeface="Times New Roman"/>
              </a:rPr>
              <a:t> </a:t>
            </a:r>
            <a:r>
              <a:rPr lang="es-ES" sz="2400" b="1" dirty="0">
                <a:solidFill>
                  <a:schemeClr val="tx2"/>
                </a:solidFill>
                <a:ea typeface="Calibri"/>
                <a:cs typeface="Times New Roman"/>
              </a:rPr>
              <a:t>desaparecer por efecto del cambio climático.  </a:t>
            </a:r>
            <a:r>
              <a:rPr lang="es-ES" sz="2400" b="1" dirty="0" smtClean="0">
                <a:solidFill>
                  <a:schemeClr val="tx2"/>
                </a:solidFill>
                <a:ea typeface="Calibri"/>
                <a:cs typeface="Times New Roman"/>
              </a:rPr>
              <a:t>(</a:t>
            </a:r>
            <a:r>
              <a:rPr lang="es-ES" sz="2400" b="1" dirty="0" err="1" smtClean="0">
                <a:solidFill>
                  <a:schemeClr val="tx2"/>
                </a:solidFill>
                <a:ea typeface="Calibri"/>
                <a:cs typeface="Times New Roman"/>
              </a:rPr>
              <a:t>ibid</a:t>
            </a:r>
            <a:r>
              <a:rPr lang="es-ES" sz="2400" b="1" dirty="0" smtClean="0">
                <a:solidFill>
                  <a:schemeClr val="tx2"/>
                </a:solidFill>
                <a:ea typeface="Calibri"/>
                <a:cs typeface="Times New Roman"/>
              </a:rPr>
              <a:t>, p.40</a:t>
            </a:r>
            <a:r>
              <a:rPr lang="es-ES" sz="2400" b="1" dirty="0">
                <a:solidFill>
                  <a:schemeClr val="tx2"/>
                </a:solidFill>
                <a:ea typeface="Calibri"/>
                <a:cs typeface="Times New Roman"/>
              </a:rPr>
              <a:t>)</a:t>
            </a:r>
            <a:endParaRPr lang="de-DE" sz="24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endParaRPr lang="de-DE" dirty="0"/>
          </a:p>
        </p:txBody>
      </p:sp>
      <p:pic>
        <p:nvPicPr>
          <p:cNvPr id="4" name="3 Imagen" descr="http://conociendojaen.com/blog/images/pastorur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646951"/>
            <a:ext cx="3960440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6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es-ES" sz="4200" b="1" dirty="0">
                <a:solidFill>
                  <a:srgbClr val="1F497D"/>
                </a:solidFill>
                <a:ea typeface="Calibri"/>
                <a:cs typeface="Times New Roman"/>
              </a:rPr>
              <a:t>Recursos hídricos en el Perú </a:t>
            </a:r>
            <a:endParaRPr lang="de-D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3500" b="1" dirty="0" smtClean="0">
                <a:solidFill>
                  <a:schemeClr val="tx2"/>
                </a:solidFill>
                <a:ea typeface="Calibri"/>
                <a:cs typeface="Times New Roman"/>
              </a:rPr>
              <a:t>12,200 lagunas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ES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ES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sz="3500" b="1" dirty="0">
                <a:solidFill>
                  <a:schemeClr val="tx2"/>
                </a:solidFill>
                <a:ea typeface="Calibri"/>
                <a:cs typeface="Times New Roman"/>
              </a:rPr>
              <a:t>1,007 ríos    </a:t>
            </a:r>
            <a:endParaRPr lang="es-ES" sz="35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ES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s-ES" dirty="0" smtClean="0">
                <a:ea typeface="Calibri"/>
                <a:cs typeface="Times New Roman"/>
              </a:rPr>
              <a:t>  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smtClean="0">
                <a:ea typeface="Calibri"/>
                <a:cs typeface="Times New Roman"/>
              </a:rPr>
              <a:t>   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s-ES" sz="2200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s-ES" sz="2200" dirty="0" smtClean="0">
                <a:solidFill>
                  <a:schemeClr val="tx2"/>
                </a:solidFill>
                <a:ea typeface="Calibri"/>
                <a:cs typeface="Times New Roman"/>
              </a:rPr>
              <a:t>                                                 (</a:t>
            </a:r>
            <a:r>
              <a:rPr lang="es-ES" sz="2200" dirty="0">
                <a:solidFill>
                  <a:schemeClr val="tx2"/>
                </a:solidFill>
                <a:ea typeface="Calibri"/>
                <a:cs typeface="Times New Roman"/>
              </a:rPr>
              <a:t>CEAS, Guía para Equipos Pastorales y </a:t>
            </a:r>
            <a:r>
              <a:rPr lang="es-ES" sz="2200" dirty="0" smtClean="0">
                <a:solidFill>
                  <a:schemeClr val="tx2"/>
                </a:solidFill>
                <a:ea typeface="Calibri"/>
                <a:cs typeface="Times New Roman"/>
              </a:rPr>
              <a:t> Comunidades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s-ES" sz="2200" dirty="0">
                <a:solidFill>
                  <a:schemeClr val="tx2"/>
                </a:solidFill>
                <a:ea typeface="Calibri"/>
                <a:cs typeface="Times New Roman"/>
              </a:rPr>
              <a:t> </a:t>
            </a:r>
            <a:r>
              <a:rPr lang="es-ES" sz="2200" dirty="0" smtClean="0">
                <a:solidFill>
                  <a:schemeClr val="tx2"/>
                </a:solidFill>
                <a:ea typeface="Calibri"/>
                <a:cs typeface="Times New Roman"/>
              </a:rPr>
              <a:t>                                                 Parroquiales</a:t>
            </a:r>
            <a:r>
              <a:rPr lang="es-ES" sz="2200" dirty="0">
                <a:solidFill>
                  <a:schemeClr val="tx2"/>
                </a:solidFill>
                <a:ea typeface="Calibri"/>
                <a:cs typeface="Times New Roman"/>
              </a:rPr>
              <a:t>)</a:t>
            </a:r>
            <a:endParaRPr lang="de-DE" sz="2200" dirty="0">
              <a:solidFill>
                <a:schemeClr val="tx2"/>
              </a:solidFill>
              <a:ea typeface="Calibri"/>
              <a:cs typeface="Times New Roman"/>
            </a:endParaRPr>
          </a:p>
          <a:p>
            <a:endParaRPr lang="de-DE" sz="2400" dirty="0"/>
          </a:p>
        </p:txBody>
      </p:sp>
      <p:pic>
        <p:nvPicPr>
          <p:cNvPr id="4" name="3 Imagen" descr="http://4.bp.blogspot.com/_64ZWIaXNaDY/SfutzbWxT-I/AAAAAAAAA7w/4rFUl03j__E/s400/Lagunas%252BAlto%252BPer%25C3%25B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2019">
            <a:off x="3925294" y="1419326"/>
            <a:ext cx="4759579" cy="2545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http://www.radioactiva.com.pe/blogs/wp-content/uploads/2010/08/rio-maranon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3672408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2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tx2"/>
                </a:solidFill>
              </a:rPr>
              <a:t>Acceso al agua potable </a:t>
            </a:r>
            <a:endParaRPr lang="de-DE" sz="40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2800" b="1" dirty="0">
                <a:solidFill>
                  <a:schemeClr val="tx2"/>
                </a:solidFill>
                <a:ea typeface="Calibri"/>
                <a:cs typeface="Times New Roman"/>
              </a:rPr>
              <a:t>INEI:	</a:t>
            </a:r>
            <a:endParaRPr lang="es-ES" sz="28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2600" b="1" dirty="0" smtClean="0">
                <a:solidFill>
                  <a:schemeClr val="tx2"/>
                </a:solidFill>
                <a:ea typeface="Calibri"/>
                <a:cs typeface="Times New Roman"/>
              </a:rPr>
              <a:t>54.8</a:t>
            </a:r>
            <a:r>
              <a:rPr lang="es-ES" sz="2600" b="1" dirty="0">
                <a:solidFill>
                  <a:schemeClr val="tx2"/>
                </a:solidFill>
                <a:ea typeface="Calibri"/>
                <a:cs typeface="Times New Roman"/>
              </a:rPr>
              <a:t>% de la población – servicio completo de agua y saneamiento</a:t>
            </a:r>
            <a:endParaRPr lang="de-DE" sz="26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2600" b="1" dirty="0">
                <a:solidFill>
                  <a:schemeClr val="tx2"/>
                </a:solidFill>
                <a:ea typeface="Calibri"/>
                <a:cs typeface="Times New Roman"/>
              </a:rPr>
              <a:t> </a:t>
            </a:r>
            <a:r>
              <a:rPr lang="es-ES" sz="2600" b="1" dirty="0" smtClean="0">
                <a:solidFill>
                  <a:schemeClr val="tx2"/>
                </a:solidFill>
                <a:ea typeface="Calibri"/>
                <a:cs typeface="Times New Roman"/>
              </a:rPr>
              <a:t>A </a:t>
            </a:r>
            <a:r>
              <a:rPr lang="es-ES" sz="2600" b="1" dirty="0">
                <a:solidFill>
                  <a:schemeClr val="tx2"/>
                </a:solidFill>
                <a:ea typeface="Calibri"/>
                <a:cs typeface="Times New Roman"/>
              </a:rPr>
              <a:t>nivel nacional: sólo 12% de las aguas servidas son tratadas; el resto: depositado en </a:t>
            </a:r>
            <a:r>
              <a:rPr lang="es-ES" sz="2600" b="1" dirty="0" smtClean="0">
                <a:solidFill>
                  <a:schemeClr val="tx2"/>
                </a:solidFill>
                <a:ea typeface="Calibri"/>
                <a:cs typeface="Times New Roman"/>
              </a:rPr>
              <a:t>lagos</a:t>
            </a:r>
            <a:r>
              <a:rPr lang="es-ES" sz="2600" b="1" dirty="0">
                <a:solidFill>
                  <a:schemeClr val="tx2"/>
                </a:solidFill>
                <a:ea typeface="Calibri"/>
                <a:cs typeface="Times New Roman"/>
              </a:rPr>
              <a:t>, el mar, los </a:t>
            </a:r>
            <a:r>
              <a:rPr lang="es-ES" sz="2600" b="1" dirty="0" smtClean="0">
                <a:solidFill>
                  <a:schemeClr val="tx2"/>
                </a:solidFill>
                <a:ea typeface="Calibri"/>
                <a:cs typeface="Times New Roman"/>
              </a:rPr>
              <a:t>ríos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ES" sz="28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DE" sz="28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ES" sz="1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ES" sz="1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ES" sz="1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ES" sz="1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2400" b="1" dirty="0" smtClean="0">
                <a:solidFill>
                  <a:schemeClr val="tx2"/>
                </a:solidFill>
                <a:ea typeface="Calibri"/>
                <a:cs typeface="Times New Roman"/>
              </a:rPr>
              <a:t>En </a:t>
            </a:r>
            <a:r>
              <a:rPr lang="es-ES" sz="2400" b="1" dirty="0">
                <a:solidFill>
                  <a:schemeClr val="tx2"/>
                </a:solidFill>
                <a:ea typeface="Calibri"/>
                <a:cs typeface="Times New Roman"/>
              </a:rPr>
              <a:t>Lima: aprox. 1 millón de personas no tienen acceso a agua potable; </a:t>
            </a:r>
            <a:endParaRPr lang="de-DE" sz="24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2400" b="1" dirty="0">
                <a:solidFill>
                  <a:schemeClr val="tx2"/>
                </a:solidFill>
                <a:ea typeface="Calibri"/>
                <a:cs typeface="Times New Roman"/>
              </a:rPr>
              <a:t> </a:t>
            </a:r>
            <a:endParaRPr lang="de-DE" sz="24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endParaRPr lang="de-DE" dirty="0"/>
          </a:p>
        </p:txBody>
      </p:sp>
      <p:pic>
        <p:nvPicPr>
          <p:cNvPr id="4" name="3 Imagen" descr="http://e.peru21.pe/102/ima/0/0/2/4/8/24859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3228" y="3432930"/>
            <a:ext cx="4248472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http://caviardecianuro.files.wordpress.com/2010/10/agua-carente.jpg%3Fw%3D5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2042">
            <a:off x="4483910" y="5285907"/>
            <a:ext cx="2726505" cy="1772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58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/>
                </a:solidFill>
              </a:rPr>
              <a:t>Crisis del agua en el mundo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>
                <a:solidFill>
                  <a:schemeClr val="tx2"/>
                </a:solidFill>
                <a:ea typeface="Calibri"/>
                <a:cs typeface="Times New Roman"/>
              </a:rPr>
              <a:t>Decenio del agua (2005-2015) - ONU </a:t>
            </a:r>
            <a:endParaRPr lang="de-DE" sz="36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>
                <a:solidFill>
                  <a:schemeClr val="tx2"/>
                </a:solidFill>
                <a:ea typeface="Calibri"/>
                <a:cs typeface="Times New Roman"/>
              </a:rPr>
              <a:t> </a:t>
            </a:r>
            <a:endParaRPr lang="de-DE" sz="3600" dirty="0">
              <a:solidFill>
                <a:schemeClr val="tx2"/>
              </a:solidFill>
              <a:ea typeface="Calibri"/>
              <a:cs typeface="Times New Roman"/>
            </a:endParaRPr>
          </a:p>
          <a:p>
            <a:endParaRPr lang="de-DE" dirty="0"/>
          </a:p>
        </p:txBody>
      </p:sp>
      <p:pic>
        <p:nvPicPr>
          <p:cNvPr id="4" name="3 Imagen" descr="https://www.un.org/spanish/waterforlifedecade/images/water-for-life-logo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912768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6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 descr="http://www.un.org/spanish/waterforlifedecade/images/news/wwd2013_logo_spa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61662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32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b="1" dirty="0" smtClean="0">
                <a:solidFill>
                  <a:prstClr val="black"/>
                </a:solidFill>
                <a:latin typeface="Cambria-Bold"/>
                <a:ea typeface="Calibri"/>
                <a:cs typeface="Cambria-Bold"/>
              </a:rPr>
              <a:t/>
            </a:r>
            <a:br>
              <a:rPr lang="es-ES" b="1" dirty="0" smtClean="0">
                <a:solidFill>
                  <a:prstClr val="black"/>
                </a:solidFill>
                <a:latin typeface="Cambria-Bold"/>
                <a:ea typeface="Calibri"/>
                <a:cs typeface="Cambria-Bold"/>
              </a:rPr>
            </a:br>
            <a:r>
              <a:rPr lang="es-ES" b="1" dirty="0">
                <a:solidFill>
                  <a:prstClr val="black"/>
                </a:solidFill>
                <a:latin typeface="Cambria-Bold"/>
                <a:ea typeface="Calibri"/>
                <a:cs typeface="Cambria-Bold"/>
              </a:rPr>
              <a:t/>
            </a:r>
            <a:br>
              <a:rPr lang="es-ES" b="1" dirty="0">
                <a:solidFill>
                  <a:prstClr val="black"/>
                </a:solidFill>
                <a:latin typeface="Cambria-Bold"/>
                <a:ea typeface="Calibri"/>
                <a:cs typeface="Cambria-Bold"/>
              </a:rPr>
            </a:br>
            <a:r>
              <a:rPr lang="es-ES" b="1" dirty="0" smtClean="0">
                <a:solidFill>
                  <a:schemeClr val="tx2"/>
                </a:solidFill>
                <a:latin typeface="Cambria-Bold"/>
                <a:ea typeface="Calibri"/>
                <a:cs typeface="Cambria-Bold"/>
              </a:rPr>
              <a:t>El </a:t>
            </a:r>
            <a:r>
              <a:rPr lang="es-ES" b="1" dirty="0">
                <a:solidFill>
                  <a:schemeClr val="tx2"/>
                </a:solidFill>
                <a:latin typeface="Cambria-Bold"/>
                <a:ea typeface="Calibri"/>
                <a:cs typeface="Cambria-Bold"/>
              </a:rPr>
              <a:t>Agua en la </a:t>
            </a:r>
            <a:r>
              <a:rPr lang="es-ES" b="1" dirty="0" smtClean="0">
                <a:solidFill>
                  <a:schemeClr val="tx2"/>
                </a:solidFill>
                <a:latin typeface="Cambria-Bold"/>
                <a:ea typeface="Calibri"/>
                <a:cs typeface="Cambria-Bold"/>
              </a:rPr>
              <a:t>Biblia </a:t>
            </a:r>
            <a:r>
              <a:rPr lang="de-DE" sz="3200" b="1" dirty="0">
                <a:solidFill>
                  <a:schemeClr val="tx2"/>
                </a:solidFill>
                <a:ea typeface="Calibri"/>
                <a:cs typeface="Times New Roman"/>
              </a:rPr>
              <a:t/>
            </a:r>
            <a:br>
              <a:rPr lang="de-DE" sz="3200" b="1" dirty="0">
                <a:solidFill>
                  <a:schemeClr val="tx2"/>
                </a:solidFill>
                <a:ea typeface="Calibri"/>
                <a:cs typeface="Times New Roman"/>
              </a:rPr>
            </a:br>
            <a:r>
              <a:rPr lang="es-ES" sz="4000" b="1" dirty="0">
                <a:latin typeface="Cambria-Bold"/>
                <a:ea typeface="Calibri"/>
                <a:cs typeface="Cambria-Bold"/>
              </a:rPr>
              <a:t> </a:t>
            </a:r>
            <a:r>
              <a:rPr lang="de-DE" sz="3200" dirty="0">
                <a:ea typeface="Calibri"/>
                <a:cs typeface="Times New Roman"/>
              </a:rPr>
              <a:t/>
            </a:r>
            <a:br>
              <a:rPr lang="de-DE" sz="3200" dirty="0">
                <a:ea typeface="Calibri"/>
                <a:cs typeface="Times New Roman"/>
              </a:rPr>
            </a:br>
            <a:endParaRPr lang="de-DE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sz="2600" b="1" dirty="0" smtClean="0">
                <a:solidFill>
                  <a:schemeClr val="tx2"/>
                </a:solidFill>
              </a:rPr>
              <a:t>„La tierra era una soledad caótica … mientras el espíritu de Dios aleteaba sobre las aguas“    (Gen1,2)</a:t>
            </a:r>
          </a:p>
          <a:p>
            <a:endParaRPr lang="de-DE" b="1" dirty="0">
              <a:solidFill>
                <a:schemeClr val="tx2"/>
              </a:solidFill>
            </a:endParaRPr>
          </a:p>
        </p:txBody>
      </p:sp>
      <p:pic>
        <p:nvPicPr>
          <p:cNvPr id="6" name="5 Imagen" descr="http://www.schwerterkirchen.de/spirituell/pfingstgedanke/pf2011_IMG_005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120680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16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6166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1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b="1" dirty="0" smtClean="0">
                <a:solidFill>
                  <a:schemeClr val="tx2"/>
                </a:solidFill>
              </a:rPr>
              <a:t>El pozo –lugar de encuentros y conflictos </a:t>
            </a:r>
            <a:endParaRPr lang="de-DE" b="1" dirty="0">
              <a:solidFill>
                <a:schemeClr val="tx2"/>
              </a:solidFill>
            </a:endParaRPr>
          </a:p>
        </p:txBody>
      </p:sp>
      <p:pic>
        <p:nvPicPr>
          <p:cNvPr id="4" name="3 Marcador de contenido" descr="http://www.bibelgarten.de/upload/Brunnen%20Israel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912768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7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tx2"/>
                </a:solidFill>
              </a:rPr>
              <a:t>Dios – „fuente de aguas vivas, manantial de aguas puras“ </a:t>
            </a:r>
            <a:endParaRPr lang="de-DE" b="1" dirty="0">
              <a:solidFill>
                <a:schemeClr val="tx2"/>
              </a:solidFill>
            </a:endParaRPr>
          </a:p>
        </p:txBody>
      </p:sp>
      <p:pic>
        <p:nvPicPr>
          <p:cNvPr id="4" name="3 Marcador de contenido" descr="http://www.webislam.com/media/2012/12/55797_manantial_big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70438">
            <a:off x="1513680" y="1865953"/>
            <a:ext cx="3418838" cy="4645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Vida saludable (274K)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429000"/>
            <a:ext cx="3456384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36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tx2"/>
                </a:solidFill>
              </a:rPr>
              <a:t>La Tierra – el planeta azúl</a:t>
            </a:r>
            <a:endParaRPr lang="de-DE" b="1" dirty="0">
              <a:solidFill>
                <a:schemeClr val="tx2"/>
              </a:solidFill>
            </a:endParaRPr>
          </a:p>
        </p:txBody>
      </p:sp>
      <p:pic>
        <p:nvPicPr>
          <p:cNvPr id="4" name="3 Marcador de contenido" descr="http://1.bp.blogspot.com/-GW_mP-7zcdg/UC-0_ZiPsRI/AAAAAAAAAFw/TRRnbUUv2hQ/s1600/Planeta-Tierra-Observado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529536" cy="52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9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b="1" dirty="0" smtClean="0">
                <a:solidFill>
                  <a:schemeClr val="tx2"/>
                </a:solidFill>
              </a:rPr>
              <a:t>El agua como sacramento</a:t>
            </a:r>
            <a:endParaRPr lang="de-DE" sz="48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3350">
            <a:off x="5166124" y="2024754"/>
            <a:ext cx="3335490" cy="320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5702">
            <a:off x="1187624" y="2708920"/>
            <a:ext cx="36004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8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/>
                </a:solidFill>
              </a:rPr>
              <a:t>Aspersión –purificación, bendición</a:t>
            </a:r>
            <a:endParaRPr lang="de-DE" b="1" dirty="0">
              <a:solidFill>
                <a:schemeClr val="tx2"/>
              </a:solidFill>
            </a:endParaRPr>
          </a:p>
        </p:txBody>
      </p:sp>
      <p:pic>
        <p:nvPicPr>
          <p:cNvPr id="4" name="3 Marcador de contenido" descr="http://1.bp.blogspot.com/-986sW7NfxOU/TciXJ5_qrFI/AAAAAAAAAYw/XlqM1AmK5Ck/s1600/aspersionab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120680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078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b="1" dirty="0" smtClean="0">
                <a:solidFill>
                  <a:schemeClr val="tx2"/>
                </a:solidFill>
              </a:rPr>
              <a:t>Agua - Eucaristía</a:t>
            </a:r>
            <a:endParaRPr lang="de-DE" sz="4800" b="1" dirty="0">
              <a:solidFill>
                <a:schemeClr val="tx2"/>
              </a:solidFill>
            </a:endParaRPr>
          </a:p>
        </p:txBody>
      </p:sp>
      <p:pic>
        <p:nvPicPr>
          <p:cNvPr id="4" name="3 Marcador de contenido" descr="Wein und Wasser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50800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1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/>
                </a:solidFill>
              </a:rPr>
              <a:t>Doctrina Social de la Iglesia 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085184"/>
          </a:xfrm>
        </p:spPr>
        <p:txBody>
          <a:bodyPr>
            <a:normAutofit lnSpcReduction="10000"/>
          </a:bodyPr>
          <a:lstStyle/>
          <a:p>
            <a:r>
              <a:rPr lang="es-ES" sz="2400" dirty="0">
                <a:solidFill>
                  <a:schemeClr val="tx2"/>
                </a:solidFill>
                <a:latin typeface="Times New Roman"/>
                <a:ea typeface="Times New Roman"/>
              </a:rPr>
              <a:t>“</a:t>
            </a:r>
            <a:r>
              <a:rPr lang="es-ES" sz="2200" dirty="0">
                <a:solidFill>
                  <a:schemeClr val="tx2"/>
                </a:solidFill>
                <a:latin typeface="Times New Roman"/>
                <a:ea typeface="Times New Roman"/>
              </a:rPr>
              <a:t>El </a:t>
            </a:r>
            <a:r>
              <a:rPr lang="es-ES" sz="2200" b="1" dirty="0">
                <a:solidFill>
                  <a:schemeClr val="tx2"/>
                </a:solidFill>
                <a:latin typeface="Times New Roman"/>
                <a:ea typeface="Times New Roman"/>
              </a:rPr>
              <a:t>principio del destino universal de los bienes</a:t>
            </a:r>
            <a:r>
              <a:rPr lang="es-ES" sz="2200" dirty="0">
                <a:solidFill>
                  <a:schemeClr val="tx2"/>
                </a:solidFill>
                <a:latin typeface="Times New Roman"/>
                <a:ea typeface="Times New Roman"/>
              </a:rPr>
              <a:t>, naturalmente, se aplica también al </a:t>
            </a:r>
            <a:r>
              <a:rPr lang="es-ES" sz="22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agua</a:t>
            </a:r>
            <a:r>
              <a:rPr lang="es-ES" sz="2200" dirty="0" smtClean="0">
                <a:solidFill>
                  <a:schemeClr val="tx2"/>
                </a:solidFill>
                <a:latin typeface="Times New Roman"/>
                <a:ea typeface="Times New Roman"/>
              </a:rPr>
              <a:t>.</a:t>
            </a:r>
            <a:r>
              <a:rPr lang="es-ES" sz="2200" dirty="0">
                <a:solidFill>
                  <a:schemeClr val="tx2"/>
                </a:solidFill>
                <a:latin typeface="Times New Roman"/>
                <a:ea typeface="Times New Roman"/>
              </a:rPr>
              <a:t> </a:t>
            </a:r>
            <a:r>
              <a:rPr lang="es-ES" sz="2200" b="1" dirty="0">
                <a:solidFill>
                  <a:schemeClr val="tx2"/>
                </a:solidFill>
                <a:latin typeface="Times New Roman"/>
                <a:ea typeface="Times New Roman"/>
              </a:rPr>
              <a:t>Como don de Dios, el agua es instrumento vital, imprescindible para la supervivencia y, </a:t>
            </a:r>
            <a:r>
              <a:rPr lang="es-ES" sz="22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por </a:t>
            </a:r>
            <a:r>
              <a:rPr lang="es-ES" sz="2200" b="1" dirty="0">
                <a:solidFill>
                  <a:schemeClr val="tx2"/>
                </a:solidFill>
                <a:latin typeface="Times New Roman"/>
                <a:ea typeface="Times New Roman"/>
              </a:rPr>
              <a:t>tanto, un derecho de todos.” </a:t>
            </a:r>
            <a:r>
              <a:rPr lang="es-ES" sz="22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 </a:t>
            </a:r>
            <a:r>
              <a:rPr lang="es-ES" sz="20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(CDSI 484)</a:t>
            </a:r>
          </a:p>
          <a:p>
            <a:endParaRPr lang="es-ES" sz="1400" b="1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2200" b="1" dirty="0">
                <a:solidFill>
                  <a:schemeClr val="tx2"/>
                </a:solidFill>
                <a:latin typeface="Times New Roman"/>
                <a:ea typeface="Times New Roman"/>
              </a:rPr>
              <a:t>“El agua por su misma naturaleza, no puede ser tratada como una simple mercancía entre las otras, y su uso debe ser racional y solidario</a:t>
            </a:r>
            <a:r>
              <a:rPr lang="es-ES" sz="22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.</a:t>
            </a:r>
            <a:r>
              <a:rPr lang="es-ES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2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Sin agua, la vida está amenazada. Por tanto, el derecho al agua es un derecho universal e inalienable.”</a:t>
            </a:r>
            <a:r>
              <a:rPr lang="es-ES" sz="220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es-ES" sz="22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(485</a:t>
            </a:r>
            <a:r>
              <a:rPr lang="es-ES" sz="22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ES" sz="1400" b="1" dirty="0" smtClean="0">
              <a:solidFill>
                <a:schemeClr val="tx2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220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El agua debe ser gestionado de acuerdo con </a:t>
            </a:r>
            <a:r>
              <a:rPr lang="es-ES" sz="22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los principios éticos de la solidaridad, subsidiaridad, de la participación y de la opción preferencial por los pobres.   </a:t>
            </a:r>
            <a:endParaRPr lang="de-DE" sz="22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s-ES" sz="2200" b="1" dirty="0">
                <a:latin typeface="Times New Roman"/>
                <a:ea typeface="Times New Roman"/>
                <a:cs typeface="Times New Roman"/>
              </a:rPr>
              <a:t> </a:t>
            </a:r>
            <a:endParaRPr lang="de-DE" sz="2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de-DE" sz="2200" dirty="0">
              <a:solidFill>
                <a:schemeClr val="tx2"/>
              </a:solidFill>
              <a:ea typeface="Calibri"/>
              <a:cs typeface="Times New Roman"/>
            </a:endParaRPr>
          </a:p>
          <a:p>
            <a:endParaRPr lang="de-DE" sz="2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4000" b="1" dirty="0" smtClean="0">
                <a:solidFill>
                  <a:schemeClr val="tx2"/>
                </a:solidFill>
              </a:rPr>
              <a:t>„Una nueva cultura del agua“ </a:t>
            </a:r>
            <a:br>
              <a:rPr lang="de-DE" sz="4000" b="1" dirty="0" smtClean="0">
                <a:solidFill>
                  <a:schemeClr val="tx2"/>
                </a:solidFill>
              </a:rPr>
            </a:br>
            <a:r>
              <a:rPr lang="de-DE" sz="4000" b="1" dirty="0" smtClean="0">
                <a:solidFill>
                  <a:schemeClr val="tx2"/>
                </a:solidFill>
              </a:rPr>
              <a:t>(Bendicto XVI)</a:t>
            </a:r>
            <a:endParaRPr lang="de-DE" sz="40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5157192"/>
          </a:xfrm>
        </p:spPr>
        <p:txBody>
          <a:bodyPr/>
          <a:lstStyle/>
          <a:p>
            <a:pPr lvl="0" fontAlgn="base">
              <a:spcAft>
                <a:spcPct val="0"/>
              </a:spcAft>
              <a:buClr>
                <a:srgbClr val="666600"/>
              </a:buClr>
              <a:buSzPct val="75000"/>
              <a:buNone/>
            </a:pPr>
            <a:r>
              <a:rPr lang="de-DE" sz="2000" kern="0" dirty="0">
                <a:solidFill>
                  <a:srgbClr val="000000"/>
                </a:solidFill>
                <a:latin typeface="Verdana"/>
                <a:cs typeface="Arial"/>
              </a:rPr>
              <a:t> </a:t>
            </a:r>
            <a:r>
              <a:rPr lang="de-DE" sz="2400" b="1" kern="0" dirty="0">
                <a:solidFill>
                  <a:schemeClr val="tx2"/>
                </a:solidFill>
                <a:latin typeface="Verdana"/>
                <a:cs typeface="Arial"/>
              </a:rPr>
              <a:t>„</a:t>
            </a:r>
            <a:r>
              <a:rPr lang="de-DE" sz="2100" b="1" kern="0" dirty="0">
                <a:solidFill>
                  <a:schemeClr val="tx2"/>
                </a:solidFill>
                <a:latin typeface="Verdana"/>
                <a:cs typeface="Arial"/>
              </a:rPr>
              <a:t>Todos estamos llamados a modificar nuestra manera de vivir en un esfuerzo educativo capaz de restituir a este bien común de la humanidad el valor y el respeto que merece.“</a:t>
            </a:r>
          </a:p>
          <a:p>
            <a:pPr lvl="0" fontAlgn="base">
              <a:spcAft>
                <a:spcPct val="0"/>
              </a:spcAft>
              <a:buClr>
                <a:srgbClr val="666600"/>
              </a:buClr>
              <a:buSzPct val="75000"/>
              <a:buNone/>
            </a:pPr>
            <a:r>
              <a:rPr lang="de-DE" sz="2100" b="1" kern="0" dirty="0">
                <a:solidFill>
                  <a:schemeClr val="tx2"/>
                </a:solidFill>
                <a:latin typeface="Verdana"/>
                <a:cs typeface="Arial"/>
              </a:rPr>
              <a:t>    </a:t>
            </a:r>
            <a:r>
              <a:rPr lang="de-DE" sz="2100" b="1" kern="0" dirty="0" smtClean="0">
                <a:solidFill>
                  <a:schemeClr val="tx2"/>
                </a:solidFill>
                <a:latin typeface="Verdana"/>
                <a:cs typeface="Arial"/>
              </a:rPr>
              <a:t>                    </a:t>
            </a:r>
            <a:r>
              <a:rPr lang="de-DE" sz="1900" b="1" kern="0" dirty="0" smtClean="0">
                <a:solidFill>
                  <a:schemeClr val="tx2"/>
                </a:solidFill>
                <a:latin typeface="Verdana"/>
                <a:cs typeface="Arial"/>
              </a:rPr>
              <a:t>(</a:t>
            </a:r>
            <a:r>
              <a:rPr lang="de-DE" sz="1900" b="1" kern="0" dirty="0">
                <a:solidFill>
                  <a:schemeClr val="tx2"/>
                </a:solidFill>
                <a:latin typeface="Verdana"/>
                <a:cs typeface="Arial"/>
              </a:rPr>
              <a:t>Mensaje del Papa Benedicto XVI en el Día </a:t>
            </a:r>
            <a:endParaRPr lang="de-DE" sz="1900" b="1" kern="0" dirty="0" smtClean="0">
              <a:solidFill>
                <a:schemeClr val="tx2"/>
              </a:solidFill>
              <a:latin typeface="Verdana"/>
              <a:cs typeface="Arial"/>
            </a:endParaRPr>
          </a:p>
          <a:p>
            <a:pPr lvl="0" fontAlgn="base">
              <a:spcAft>
                <a:spcPct val="0"/>
              </a:spcAft>
              <a:buClr>
                <a:srgbClr val="666600"/>
              </a:buClr>
              <a:buSzPct val="75000"/>
              <a:buNone/>
            </a:pPr>
            <a:r>
              <a:rPr lang="de-DE" sz="1900" b="1" kern="0" dirty="0">
                <a:solidFill>
                  <a:schemeClr val="tx2"/>
                </a:solidFill>
                <a:latin typeface="Verdana"/>
                <a:cs typeface="Arial"/>
              </a:rPr>
              <a:t> </a:t>
            </a:r>
            <a:r>
              <a:rPr lang="de-DE" sz="1900" b="1" kern="0" dirty="0" smtClean="0">
                <a:solidFill>
                  <a:schemeClr val="tx2"/>
                </a:solidFill>
                <a:latin typeface="Verdana"/>
                <a:cs typeface="Arial"/>
              </a:rPr>
              <a:t>                           Mundial </a:t>
            </a:r>
            <a:r>
              <a:rPr lang="de-DE" sz="1900" b="1" kern="0" dirty="0">
                <a:solidFill>
                  <a:schemeClr val="tx2"/>
                </a:solidFill>
                <a:latin typeface="Verdana"/>
                <a:cs typeface="Arial"/>
              </a:rPr>
              <a:t>del </a:t>
            </a:r>
            <a:r>
              <a:rPr lang="de-DE" sz="1900" b="1" kern="0" dirty="0" smtClean="0">
                <a:solidFill>
                  <a:schemeClr val="tx2"/>
                </a:solidFill>
                <a:latin typeface="Verdana"/>
                <a:cs typeface="Arial"/>
              </a:rPr>
              <a:t>Agua </a:t>
            </a:r>
            <a:r>
              <a:rPr lang="de-DE" sz="1900" b="1" kern="0" dirty="0">
                <a:solidFill>
                  <a:schemeClr val="tx2"/>
                </a:solidFill>
                <a:latin typeface="Verdana"/>
                <a:cs typeface="Arial"/>
              </a:rPr>
              <a:t>2007) </a:t>
            </a:r>
            <a:endParaRPr lang="de-DE" sz="1900" b="1" dirty="0">
              <a:solidFill>
                <a:schemeClr val="tx2"/>
              </a:solidFill>
            </a:endParaRPr>
          </a:p>
        </p:txBody>
      </p:sp>
      <p:pic>
        <p:nvPicPr>
          <p:cNvPr id="4" name="Picture 5" descr="agua-potab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9215" y="4294188"/>
            <a:ext cx="2452688" cy="256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daaxglwi-1248893794-b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254313"/>
            <a:ext cx="3609975" cy="25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08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/>
                </a:solidFill>
              </a:rPr>
              <a:t>Vida es comunicación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de-DE" b="1" dirty="0" smtClean="0">
                <a:solidFill>
                  <a:schemeClr val="tx2"/>
                </a:solidFill>
              </a:rPr>
              <a:t>Vivir la vocación de custodiar y cuidar -  disponibilidad a comunicarse  </a:t>
            </a:r>
            <a:endParaRPr lang="de-DE" b="1" dirty="0">
              <a:solidFill>
                <a:schemeClr val="tx2"/>
              </a:solidFill>
            </a:endParaRPr>
          </a:p>
        </p:txBody>
      </p:sp>
      <p:pic>
        <p:nvPicPr>
          <p:cNvPr id="4" name="3 Imagen" descr="http://3.bp.blogspot.com/-SPxhNw-f5N8/UU5CnaMx4sI/AAAAAAAABoQ/PGpL9hhD35s/s330/popef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4464496" cy="3744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207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/>
                </a:solidFill>
              </a:rPr>
              <a:t>El Agua – un bien vital 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solidFill>
                  <a:schemeClr val="tx2"/>
                </a:solidFill>
                <a:ea typeface="Calibri"/>
                <a:cs typeface="Times New Roman"/>
              </a:rPr>
              <a:t>Casi 75% de la superficie de la Tierra está cubierta por agua, </a:t>
            </a:r>
            <a:endParaRPr lang="es-ES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 smtClean="0">
                <a:solidFill>
                  <a:schemeClr val="tx2"/>
                </a:solidFill>
                <a:ea typeface="Calibri"/>
                <a:cs typeface="Times New Roman"/>
              </a:rPr>
              <a:t>pero </a:t>
            </a:r>
            <a:r>
              <a:rPr lang="es-ES" b="1" dirty="0">
                <a:solidFill>
                  <a:schemeClr val="tx2"/>
                </a:solidFill>
                <a:ea typeface="Calibri"/>
                <a:cs typeface="Times New Roman"/>
              </a:rPr>
              <a:t>sólo aprox. el 3% de ella es agua dulce</a:t>
            </a:r>
            <a:r>
              <a:rPr lang="es-ES" b="1" dirty="0" smtClean="0">
                <a:solidFill>
                  <a:schemeClr val="tx2"/>
                </a:solidFill>
                <a:ea typeface="Calibri"/>
                <a:cs typeface="Times New Roman"/>
              </a:rPr>
              <a:t>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 smtClean="0">
                <a:solidFill>
                  <a:schemeClr val="tx2"/>
                </a:solidFill>
                <a:ea typeface="Calibri"/>
                <a:cs typeface="Times New Roman"/>
              </a:rPr>
              <a:t> </a:t>
            </a:r>
            <a:r>
              <a:rPr lang="es-ES" b="1" dirty="0">
                <a:solidFill>
                  <a:schemeClr val="tx2"/>
                </a:solidFill>
                <a:ea typeface="Calibri"/>
                <a:cs typeface="Times New Roman"/>
              </a:rPr>
              <a:t>menos del 1% del agua dulce de la tierra es accesible y utilizable para los seres humanos</a:t>
            </a:r>
            <a:endParaRPr lang="de-DE" sz="2800" dirty="0">
              <a:solidFill>
                <a:schemeClr val="tx2"/>
              </a:solidFill>
              <a:ea typeface="Calibri"/>
              <a:cs typeface="Times New Roman"/>
            </a:endParaRPr>
          </a:p>
          <a:p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1F497D"/>
                </a:solidFill>
              </a:rPr>
              <a:t>El Agua – un bien </a:t>
            </a:r>
            <a:r>
              <a:rPr lang="de-DE" b="1" dirty="0" smtClean="0">
                <a:solidFill>
                  <a:srgbClr val="1F497D"/>
                </a:solidFill>
              </a:rPr>
              <a:t>escaso </a:t>
            </a:r>
            <a:endParaRPr lang="de-D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solidFill>
                  <a:schemeClr val="tx2"/>
                </a:solidFill>
                <a:ea typeface="Calibri"/>
                <a:cs typeface="Times New Roman"/>
              </a:rPr>
              <a:t>Esta cantidad inferior al 1% es suficiente para sostener a la población mundial,</a:t>
            </a:r>
            <a:endParaRPr lang="de-DE" sz="28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solidFill>
                  <a:schemeClr val="tx2"/>
                </a:solidFill>
                <a:ea typeface="Calibri"/>
                <a:cs typeface="Times New Roman"/>
              </a:rPr>
              <a:t>Pero: mil millones de personas en el planeta </a:t>
            </a:r>
            <a:r>
              <a:rPr lang="es-ES" b="1" dirty="0" smtClean="0">
                <a:solidFill>
                  <a:schemeClr val="tx2"/>
                </a:solidFill>
                <a:ea typeface="Calibri"/>
                <a:cs typeface="Times New Roman"/>
              </a:rPr>
              <a:t>     (</a:t>
            </a:r>
            <a:r>
              <a:rPr lang="es-ES" b="1" dirty="0">
                <a:solidFill>
                  <a:schemeClr val="tx2"/>
                </a:solidFill>
                <a:ea typeface="Calibri"/>
                <a:cs typeface="Times New Roman"/>
              </a:rPr>
              <a:t>1 de cada 8) carecen de acceso a agua limpia.</a:t>
            </a:r>
            <a:endParaRPr lang="de-DE" sz="28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solidFill>
                  <a:schemeClr val="tx2"/>
                </a:solidFill>
                <a:ea typeface="Calibri"/>
                <a:cs typeface="Times New Roman"/>
              </a:rPr>
              <a:t>Consecuencia: La muerte de 3,5 millones de personas al a</a:t>
            </a:r>
            <a:r>
              <a:rPr lang="es-ES" b="1" dirty="0">
                <a:solidFill>
                  <a:schemeClr val="tx2"/>
                </a:solidFill>
                <a:ea typeface="Calibri"/>
                <a:cs typeface="Calibri"/>
              </a:rPr>
              <a:t>ñ</a:t>
            </a:r>
            <a:r>
              <a:rPr lang="es-ES" b="1" dirty="0">
                <a:solidFill>
                  <a:schemeClr val="tx2"/>
                </a:solidFill>
                <a:ea typeface="Calibri"/>
                <a:cs typeface="Times New Roman"/>
              </a:rPr>
              <a:t>o a raíz de enfermedades relacionadas con el agua;</a:t>
            </a:r>
            <a:endParaRPr lang="de-DE" sz="28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solidFill>
                  <a:schemeClr val="tx2"/>
                </a:solidFill>
                <a:ea typeface="Calibri"/>
                <a:cs typeface="Times New Roman"/>
              </a:rPr>
              <a:t>De las 3,5 millones el 84% son ni</a:t>
            </a:r>
            <a:r>
              <a:rPr lang="es-ES" b="1" dirty="0">
                <a:solidFill>
                  <a:schemeClr val="tx2"/>
                </a:solidFill>
                <a:ea typeface="Calibri"/>
                <a:cs typeface="Calibri"/>
              </a:rPr>
              <a:t>ñ</a:t>
            </a:r>
            <a:r>
              <a:rPr lang="es-ES" b="1" dirty="0">
                <a:solidFill>
                  <a:schemeClr val="tx2"/>
                </a:solidFill>
                <a:ea typeface="Calibri"/>
                <a:cs typeface="Times New Roman"/>
              </a:rPr>
              <a:t>os.</a:t>
            </a:r>
            <a:endParaRPr lang="de-DE" sz="2800" dirty="0">
              <a:solidFill>
                <a:schemeClr val="tx2"/>
              </a:solidFill>
              <a:ea typeface="Calibri"/>
              <a:cs typeface="Times New Roman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35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2"/>
                </a:solidFill>
                <a:ea typeface="Calibri"/>
                <a:cs typeface="Times New Roman"/>
              </a:rPr>
              <a:t>Recursos hídricos en el Perú 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s-ES" b="1" dirty="0">
                <a:solidFill>
                  <a:schemeClr val="tx2"/>
                </a:solidFill>
                <a:ea typeface="Calibri"/>
                <a:cs typeface="Times New Roman"/>
              </a:rPr>
              <a:t>Perú - tres vertientes hidrográficos:</a:t>
            </a:r>
            <a:endParaRPr lang="de-DE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2800" dirty="0" smtClean="0">
                <a:solidFill>
                  <a:schemeClr val="tx2"/>
                </a:solidFill>
                <a:ea typeface="Calibri"/>
                <a:cs typeface="Times New Roman"/>
              </a:rPr>
              <a:t>la </a:t>
            </a:r>
            <a:r>
              <a:rPr lang="es-ES" sz="2800" dirty="0">
                <a:solidFill>
                  <a:schemeClr val="tx2"/>
                </a:solidFill>
                <a:ea typeface="Calibri"/>
                <a:cs typeface="Times New Roman"/>
              </a:rPr>
              <a:t>del</a:t>
            </a:r>
            <a:r>
              <a:rPr lang="es-ES" sz="2800" b="1" dirty="0">
                <a:solidFill>
                  <a:schemeClr val="tx2"/>
                </a:solidFill>
                <a:ea typeface="Calibri"/>
                <a:cs typeface="Times New Roman"/>
              </a:rPr>
              <a:t> Atlántico (la mayor)</a:t>
            </a:r>
            <a:r>
              <a:rPr lang="es-ES" sz="2800" dirty="0">
                <a:solidFill>
                  <a:schemeClr val="tx2"/>
                </a:solidFill>
                <a:ea typeface="Calibri"/>
                <a:cs typeface="Times New Roman"/>
              </a:rPr>
              <a:t>;  cerca del </a:t>
            </a:r>
            <a:r>
              <a:rPr lang="es-ES" sz="2800" b="1" dirty="0">
                <a:solidFill>
                  <a:schemeClr val="tx2"/>
                </a:solidFill>
                <a:ea typeface="Calibri"/>
                <a:cs typeface="Times New Roman"/>
              </a:rPr>
              <a:t>98%</a:t>
            </a:r>
            <a:r>
              <a:rPr lang="es-ES" sz="2800" dirty="0">
                <a:solidFill>
                  <a:schemeClr val="tx2"/>
                </a:solidFill>
                <a:ea typeface="Calibri"/>
                <a:cs typeface="Times New Roman"/>
              </a:rPr>
              <a:t> de los recursos hídricos a nivel </a:t>
            </a:r>
            <a:r>
              <a:rPr lang="es-ES" sz="2800" dirty="0" smtClean="0">
                <a:solidFill>
                  <a:schemeClr val="tx2"/>
                </a:solidFill>
                <a:ea typeface="Calibri"/>
                <a:cs typeface="Times New Roman"/>
              </a:rPr>
              <a:t>nacional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DE" sz="2400" dirty="0">
              <a:solidFill>
                <a:schemeClr val="tx2"/>
              </a:solidFill>
              <a:ea typeface="Calibri"/>
              <a:cs typeface="Times New Roman"/>
            </a:endParaRPr>
          </a:p>
          <a:p>
            <a:endParaRPr lang="de-DE" dirty="0" smtClean="0">
              <a:solidFill>
                <a:schemeClr val="tx2"/>
              </a:solidFill>
            </a:endParaRPr>
          </a:p>
          <a:p>
            <a:endParaRPr lang="de-DE" dirty="0">
              <a:solidFill>
                <a:schemeClr val="tx2"/>
              </a:solidFill>
            </a:endParaRPr>
          </a:p>
        </p:txBody>
      </p:sp>
      <p:pic>
        <p:nvPicPr>
          <p:cNvPr id="4" name="3 Imagen" descr="http://radio.rpp.com.pe/cuidaelagua/files/2008/09/atlantic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7992888" cy="3501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4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1F497D"/>
                </a:solidFill>
                <a:ea typeface="Calibri"/>
                <a:cs typeface="Times New Roman"/>
              </a:rPr>
              <a:t>Recursos hídricos en el Perú </a:t>
            </a:r>
            <a:endParaRPr lang="de-D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lvl="0">
              <a:lnSpc>
                <a:spcPct val="115000"/>
              </a:lnSpc>
            </a:pPr>
            <a:r>
              <a:rPr lang="es-ES" dirty="0">
                <a:solidFill>
                  <a:srgbClr val="1F497D"/>
                </a:solidFill>
                <a:ea typeface="Calibri"/>
                <a:cs typeface="Times New Roman"/>
              </a:rPr>
              <a:t>la </a:t>
            </a:r>
            <a:r>
              <a:rPr lang="es-ES" dirty="0" smtClean="0">
                <a:solidFill>
                  <a:srgbClr val="1F497D"/>
                </a:solidFill>
                <a:ea typeface="Calibri"/>
                <a:cs typeface="Times New Roman"/>
              </a:rPr>
              <a:t>vertiente del </a:t>
            </a:r>
            <a:r>
              <a:rPr lang="es-ES" b="1" dirty="0">
                <a:solidFill>
                  <a:srgbClr val="1F497D"/>
                </a:solidFill>
                <a:ea typeface="Calibri"/>
                <a:cs typeface="Times New Roman"/>
              </a:rPr>
              <a:t>Pacífico; </a:t>
            </a:r>
            <a:r>
              <a:rPr lang="es-ES" dirty="0">
                <a:solidFill>
                  <a:srgbClr val="1F497D"/>
                </a:solidFill>
                <a:ea typeface="Calibri"/>
                <a:cs typeface="Times New Roman"/>
              </a:rPr>
              <a:t>provee</a:t>
            </a:r>
            <a:r>
              <a:rPr lang="es-ES" b="1" dirty="0">
                <a:solidFill>
                  <a:srgbClr val="1F497D"/>
                </a:solidFill>
                <a:ea typeface="Calibri"/>
                <a:cs typeface="Times New Roman"/>
              </a:rPr>
              <a:t> menos del 2%</a:t>
            </a:r>
          </a:p>
          <a:p>
            <a:pPr lvl="0">
              <a:lnSpc>
                <a:spcPct val="115000"/>
              </a:lnSpc>
            </a:pPr>
            <a:endParaRPr lang="es-ES" sz="3400" b="1" dirty="0">
              <a:solidFill>
                <a:srgbClr val="1F497D"/>
              </a:solidFill>
              <a:ea typeface="Calibri"/>
              <a:cs typeface="Times New Roman"/>
            </a:endParaRPr>
          </a:p>
          <a:p>
            <a:endParaRPr lang="de-DE" dirty="0"/>
          </a:p>
        </p:txBody>
      </p:sp>
      <p:pic>
        <p:nvPicPr>
          <p:cNvPr id="4" name="3 Imagen" descr="http://www.inzituperu.com/wp-content/uploads/2012/12/litoral-lim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7776864" cy="4293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39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1F497D"/>
                </a:solidFill>
                <a:ea typeface="Calibri"/>
                <a:cs typeface="Times New Roman"/>
              </a:rPr>
              <a:t>Recursos hídricos en el Perú </a:t>
            </a:r>
            <a:endParaRPr lang="de-D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lvl="0">
              <a:lnSpc>
                <a:spcPct val="115000"/>
              </a:lnSpc>
            </a:pPr>
            <a:r>
              <a:rPr lang="es-ES" dirty="0">
                <a:solidFill>
                  <a:srgbClr val="1F497D"/>
                </a:solidFill>
                <a:ea typeface="Calibri"/>
                <a:cs typeface="Times New Roman"/>
              </a:rPr>
              <a:t>la </a:t>
            </a:r>
            <a:r>
              <a:rPr lang="es-ES" dirty="0" smtClean="0">
                <a:solidFill>
                  <a:srgbClr val="1F497D"/>
                </a:solidFill>
                <a:ea typeface="Calibri"/>
                <a:cs typeface="Times New Roman"/>
              </a:rPr>
              <a:t>vertiente del</a:t>
            </a:r>
            <a:r>
              <a:rPr lang="es-ES" b="1" dirty="0" smtClean="0">
                <a:solidFill>
                  <a:srgbClr val="1F497D"/>
                </a:solidFill>
                <a:ea typeface="Calibri"/>
                <a:cs typeface="Times New Roman"/>
              </a:rPr>
              <a:t> </a:t>
            </a:r>
            <a:r>
              <a:rPr lang="es-ES" b="1" dirty="0">
                <a:solidFill>
                  <a:srgbClr val="1F497D"/>
                </a:solidFill>
                <a:ea typeface="Calibri"/>
                <a:cs typeface="Times New Roman"/>
              </a:rPr>
              <a:t>Titicaca; </a:t>
            </a:r>
            <a:r>
              <a:rPr lang="es-ES" dirty="0">
                <a:solidFill>
                  <a:srgbClr val="1F497D"/>
                </a:solidFill>
                <a:ea typeface="Calibri"/>
                <a:cs typeface="Times New Roman"/>
              </a:rPr>
              <a:t>provee </a:t>
            </a:r>
            <a:r>
              <a:rPr lang="es-ES" b="1" dirty="0">
                <a:solidFill>
                  <a:srgbClr val="1F497D"/>
                </a:solidFill>
                <a:ea typeface="Calibri"/>
                <a:cs typeface="Times New Roman"/>
              </a:rPr>
              <a:t>0.5%</a:t>
            </a:r>
            <a:endParaRPr lang="de-DE" dirty="0">
              <a:solidFill>
                <a:srgbClr val="1F497D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3 Imagen" descr="http://pinake.files.wordpress.com/2012/04/totora-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992888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99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5333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b="1" dirty="0" smtClean="0">
                <a:solidFill>
                  <a:schemeClr val="tx2"/>
                </a:solidFill>
                <a:ea typeface="Calibri"/>
                <a:cs typeface="Times New Roman"/>
              </a:rPr>
              <a:t>La mayor </a:t>
            </a:r>
            <a:r>
              <a:rPr lang="es-ES" b="1" dirty="0">
                <a:solidFill>
                  <a:schemeClr val="tx2"/>
                </a:solidFill>
                <a:ea typeface="Calibri"/>
                <a:cs typeface="Times New Roman"/>
              </a:rPr>
              <a:t>parte de la </a:t>
            </a:r>
            <a:r>
              <a:rPr lang="es-ES" b="1" dirty="0" smtClean="0">
                <a:solidFill>
                  <a:schemeClr val="tx2"/>
                </a:solidFill>
                <a:ea typeface="Calibri"/>
                <a:cs typeface="Times New Roman"/>
              </a:rPr>
              <a:t>población vive en la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s-ES" b="1" dirty="0">
                <a:solidFill>
                  <a:schemeClr val="tx2"/>
                </a:solidFill>
                <a:ea typeface="Calibri"/>
                <a:cs typeface="Times New Roman"/>
              </a:rPr>
              <a:t> </a:t>
            </a:r>
            <a:r>
              <a:rPr lang="es-ES" b="1" dirty="0" smtClean="0">
                <a:solidFill>
                  <a:schemeClr val="tx2"/>
                </a:solidFill>
                <a:ea typeface="Calibri"/>
                <a:cs typeface="Times New Roman"/>
              </a:rPr>
              <a:t>   vertiente </a:t>
            </a:r>
            <a:r>
              <a:rPr lang="es-ES" b="1" dirty="0">
                <a:solidFill>
                  <a:schemeClr val="tx2"/>
                </a:solidFill>
                <a:ea typeface="Calibri"/>
                <a:cs typeface="Times New Roman"/>
              </a:rPr>
              <a:t>del Pacífico </a:t>
            </a:r>
            <a:r>
              <a:rPr lang="es-ES" b="1" dirty="0" smtClean="0">
                <a:solidFill>
                  <a:schemeClr val="tx2"/>
                </a:solidFill>
                <a:ea typeface="Calibri"/>
                <a:cs typeface="Times New Roman"/>
              </a:rPr>
              <a:t> – “estrés </a:t>
            </a:r>
            <a:r>
              <a:rPr lang="es-ES" b="1" dirty="0">
                <a:solidFill>
                  <a:schemeClr val="tx2"/>
                </a:solidFill>
                <a:ea typeface="Calibri"/>
                <a:cs typeface="Times New Roman"/>
              </a:rPr>
              <a:t>hídrico que </a:t>
            </a:r>
            <a:endParaRPr lang="es-ES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s-ES" b="1" dirty="0">
                <a:solidFill>
                  <a:schemeClr val="tx2"/>
                </a:solidFill>
                <a:ea typeface="Calibri"/>
                <a:cs typeface="Times New Roman"/>
              </a:rPr>
              <a:t> </a:t>
            </a:r>
            <a:r>
              <a:rPr lang="es-ES" b="1" dirty="0" smtClean="0">
                <a:solidFill>
                  <a:schemeClr val="tx2"/>
                </a:solidFill>
                <a:ea typeface="Calibri"/>
                <a:cs typeface="Times New Roman"/>
              </a:rPr>
              <a:t>   puede agravarse </a:t>
            </a:r>
            <a:r>
              <a:rPr lang="es-ES" b="1" dirty="0">
                <a:solidFill>
                  <a:schemeClr val="tx2"/>
                </a:solidFill>
                <a:ea typeface="Calibri"/>
                <a:cs typeface="Times New Roman"/>
              </a:rPr>
              <a:t>con el cambio climático”</a:t>
            </a:r>
            <a:endParaRPr lang="de-DE" sz="28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s-ES" b="1" dirty="0">
                <a:solidFill>
                  <a:schemeClr val="tx2"/>
                </a:solidFill>
                <a:ea typeface="Calibri"/>
                <a:cs typeface="Times New Roman"/>
              </a:rPr>
              <a:t> </a:t>
            </a:r>
            <a:r>
              <a:rPr lang="es-ES" b="1" dirty="0" smtClean="0">
                <a:solidFill>
                  <a:schemeClr val="tx2"/>
                </a:solidFill>
                <a:ea typeface="Calibri"/>
                <a:cs typeface="Times New Roman"/>
              </a:rPr>
              <a:t>   </a:t>
            </a:r>
            <a:r>
              <a:rPr lang="es-ES" sz="2400" b="1" dirty="0" smtClean="0">
                <a:solidFill>
                  <a:schemeClr val="tx2"/>
                </a:solidFill>
                <a:ea typeface="Calibri"/>
                <a:cs typeface="Times New Roman"/>
              </a:rPr>
              <a:t>(</a:t>
            </a:r>
            <a:r>
              <a:rPr lang="de-DE" sz="2400" b="1" dirty="0" smtClean="0">
                <a:solidFill>
                  <a:srgbClr val="1F497D"/>
                </a:solidFill>
                <a:ea typeface="+mj-ea"/>
                <a:cs typeface="+mj-cs"/>
              </a:rPr>
              <a:t>Ministerio </a:t>
            </a:r>
            <a:r>
              <a:rPr lang="de-DE" sz="2400" b="1" dirty="0">
                <a:solidFill>
                  <a:srgbClr val="1F497D"/>
                </a:solidFill>
                <a:ea typeface="+mj-ea"/>
                <a:cs typeface="+mj-cs"/>
              </a:rPr>
              <a:t>del Ambiente, El Perú y el </a:t>
            </a:r>
            <a:r>
              <a:rPr lang="de-DE" sz="2400" b="1" dirty="0" smtClean="0">
                <a:solidFill>
                  <a:srgbClr val="1F497D"/>
                </a:solidFill>
                <a:ea typeface="+mj-ea"/>
                <a:cs typeface="+mj-cs"/>
              </a:rPr>
              <a:t>Cambio </a:t>
            </a:r>
            <a:r>
              <a:rPr lang="de-DE" sz="2400" b="1" dirty="0">
                <a:solidFill>
                  <a:srgbClr val="1F497D"/>
                </a:solidFill>
                <a:ea typeface="+mj-ea"/>
                <a:cs typeface="+mj-cs"/>
              </a:rPr>
              <a:t>Climático, </a:t>
            </a:r>
            <a:endParaRPr lang="de-DE" sz="2400" b="1" dirty="0" smtClean="0">
              <a:solidFill>
                <a:srgbClr val="1F497D"/>
              </a:solidFill>
              <a:ea typeface="+mj-ea"/>
              <a:cs typeface="+mj-cs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e-DE" sz="2400" b="1" dirty="0">
                <a:solidFill>
                  <a:srgbClr val="1F497D"/>
                </a:solidFill>
                <a:ea typeface="+mj-ea"/>
                <a:cs typeface="+mj-cs"/>
              </a:rPr>
              <a:t> </a:t>
            </a:r>
            <a:r>
              <a:rPr lang="de-DE" sz="2400" b="1" dirty="0" smtClean="0">
                <a:solidFill>
                  <a:srgbClr val="1F497D"/>
                </a:solidFill>
                <a:ea typeface="+mj-ea"/>
                <a:cs typeface="+mj-cs"/>
              </a:rPr>
              <a:t>      2010</a:t>
            </a:r>
            <a:r>
              <a:rPr lang="de-DE" sz="2400" b="1" dirty="0">
                <a:solidFill>
                  <a:srgbClr val="1F497D"/>
                </a:solidFill>
                <a:ea typeface="+mj-ea"/>
                <a:cs typeface="+mj-cs"/>
              </a:rPr>
              <a:t>, </a:t>
            </a:r>
            <a:r>
              <a:rPr lang="de-DE" sz="2400" b="1" dirty="0" smtClean="0">
                <a:solidFill>
                  <a:srgbClr val="1F497D"/>
                </a:solidFill>
                <a:ea typeface="+mj-ea"/>
                <a:cs typeface="+mj-cs"/>
              </a:rPr>
              <a:t>p.38) </a:t>
            </a:r>
            <a:endParaRPr lang="de-DE" sz="2400" dirty="0"/>
          </a:p>
        </p:txBody>
      </p:sp>
      <p:pic>
        <p:nvPicPr>
          <p:cNvPr id="4" name="3 Imagen" descr="http://www.emtrafesa.com/portal/images/stories/destinos/chimbote/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7632848" cy="3140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497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es-ES" sz="4200" b="1" dirty="0">
                <a:solidFill>
                  <a:srgbClr val="1F497D"/>
                </a:solidFill>
                <a:ea typeface="Calibri"/>
                <a:cs typeface="Times New Roman"/>
              </a:rPr>
              <a:t>Recursos hídricos en el Perú </a:t>
            </a:r>
            <a:endParaRPr lang="de-DE" sz="4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b="1" dirty="0">
                <a:solidFill>
                  <a:schemeClr val="tx2"/>
                </a:solidFill>
                <a:ea typeface="Calibri"/>
                <a:cs typeface="Times New Roman"/>
              </a:rPr>
              <a:t>gran riqueza glaciar, de suma importancia </a:t>
            </a:r>
            <a:endParaRPr lang="es-ES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ES" sz="28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ES" sz="28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ES" sz="28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DE" sz="28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endParaRPr lang="es-ES" sz="28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endParaRPr lang="es-ES" sz="28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es-ES" sz="2600" b="1" dirty="0" smtClean="0">
                <a:solidFill>
                  <a:schemeClr val="tx2"/>
                </a:solidFill>
                <a:ea typeface="Calibri"/>
                <a:cs typeface="Times New Roman"/>
              </a:rPr>
              <a:t>reservas </a:t>
            </a:r>
            <a:r>
              <a:rPr lang="es-ES" sz="2600" b="1" dirty="0">
                <a:solidFill>
                  <a:schemeClr val="tx2"/>
                </a:solidFill>
                <a:ea typeface="Calibri"/>
                <a:cs typeface="Times New Roman"/>
              </a:rPr>
              <a:t>sólidas de agua </a:t>
            </a:r>
            <a:r>
              <a:rPr lang="es-ES" sz="2600" b="1" dirty="0" smtClean="0">
                <a:solidFill>
                  <a:schemeClr val="tx2"/>
                </a:solidFill>
                <a:ea typeface="Calibri"/>
                <a:cs typeface="Times New Roman"/>
              </a:rPr>
              <a:t>dulce, </a:t>
            </a:r>
            <a:r>
              <a:rPr lang="es-ES" sz="2600" b="1" dirty="0">
                <a:solidFill>
                  <a:schemeClr val="tx2"/>
                </a:solidFill>
                <a:ea typeface="Calibri"/>
                <a:cs typeface="Times New Roman"/>
              </a:rPr>
              <a:t>comúnmente utilizadas para el consumo humano</a:t>
            </a:r>
            <a:r>
              <a:rPr lang="es-ES" sz="2600" b="1" dirty="0" smtClean="0">
                <a:solidFill>
                  <a:schemeClr val="tx2"/>
                </a:solidFill>
                <a:ea typeface="Calibri"/>
                <a:cs typeface="Times New Roman"/>
              </a:rPr>
              <a:t>,</a:t>
            </a: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endParaRPr lang="de-DE" sz="3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es-ES" sz="2600" b="1" dirty="0">
                <a:solidFill>
                  <a:schemeClr val="tx2"/>
                </a:solidFill>
                <a:ea typeface="Calibri"/>
                <a:cs typeface="Times New Roman"/>
              </a:rPr>
              <a:t>para las diversas actividades productivas (agricultura, generación eléctrica, minería etc.)</a:t>
            </a:r>
            <a:endParaRPr lang="de-DE" sz="26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endParaRPr lang="de-DE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568863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31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795</Words>
  <Application>Microsoft Office PowerPoint</Application>
  <PresentationFormat>Presentación en pantalla (4:3)</PresentationFormat>
  <Paragraphs>139</Paragraphs>
  <Slides>25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„Somos Iglesia al servicio de  la vida y de la creación“ </vt:lpstr>
      <vt:lpstr>La Tierra – el planeta azúl</vt:lpstr>
      <vt:lpstr>El Agua – un bien vital </vt:lpstr>
      <vt:lpstr>El Agua – un bien escaso </vt:lpstr>
      <vt:lpstr>Recursos hídricos en el Perú </vt:lpstr>
      <vt:lpstr>Recursos hídricos en el Perú </vt:lpstr>
      <vt:lpstr>Recursos hídricos en el Perú </vt:lpstr>
      <vt:lpstr>Presentación de PowerPoint</vt:lpstr>
      <vt:lpstr>Recursos hídricos en el Perú </vt:lpstr>
      <vt:lpstr>Países de la Comunidad Andina</vt:lpstr>
      <vt:lpstr>Perú:</vt:lpstr>
      <vt:lpstr>Recursos hídricos en el Perú </vt:lpstr>
      <vt:lpstr>Acceso al agua potable </vt:lpstr>
      <vt:lpstr>Crisis del agua en el mundo</vt:lpstr>
      <vt:lpstr>Presentación de PowerPoint</vt:lpstr>
      <vt:lpstr>  El Agua en la Biblia    </vt:lpstr>
      <vt:lpstr>Presentación de PowerPoint</vt:lpstr>
      <vt:lpstr>El pozo –lugar de encuentros y conflictos </vt:lpstr>
      <vt:lpstr>Dios – „fuente de aguas vivas, manantial de aguas puras“ </vt:lpstr>
      <vt:lpstr>El agua como sacramento</vt:lpstr>
      <vt:lpstr>Aspersión –purificación, bendición</vt:lpstr>
      <vt:lpstr>Agua - Eucaristía</vt:lpstr>
      <vt:lpstr>Doctrina Social de la Iglesia </vt:lpstr>
      <vt:lpstr>„Una nueva cultura del agua“  (Bendicto XVI)</vt:lpstr>
      <vt:lpstr>Vida es comunicación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Birgit Weiler</dc:creator>
  <cp:lastModifiedBy>Tiberio SZELES</cp:lastModifiedBy>
  <cp:revision>75</cp:revision>
  <dcterms:created xsi:type="dcterms:W3CDTF">2013-05-25T04:35:34Z</dcterms:created>
  <dcterms:modified xsi:type="dcterms:W3CDTF">2013-05-30T00:29:07Z</dcterms:modified>
</cp:coreProperties>
</file>