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  <p:sldMasterId id="2147483885" r:id="rId2"/>
    <p:sldMasterId id="2147483897" r:id="rId3"/>
  </p:sldMasterIdLst>
  <p:notesMasterIdLst>
    <p:notesMasterId r:id="rId33"/>
  </p:notesMasterIdLst>
  <p:handoutMasterIdLst>
    <p:handoutMasterId r:id="rId34"/>
  </p:handoutMasterIdLst>
  <p:sldIdLst>
    <p:sldId id="540" r:id="rId4"/>
    <p:sldId id="522" r:id="rId5"/>
    <p:sldId id="538" r:id="rId6"/>
    <p:sldId id="541" r:id="rId7"/>
    <p:sldId id="524" r:id="rId8"/>
    <p:sldId id="525" r:id="rId9"/>
    <p:sldId id="526" r:id="rId10"/>
    <p:sldId id="527" r:id="rId11"/>
    <p:sldId id="528" r:id="rId12"/>
    <p:sldId id="535" r:id="rId13"/>
    <p:sldId id="536" r:id="rId14"/>
    <p:sldId id="552" r:id="rId15"/>
    <p:sldId id="503" r:id="rId16"/>
    <p:sldId id="542" r:id="rId17"/>
    <p:sldId id="543" r:id="rId18"/>
    <p:sldId id="539" r:id="rId19"/>
    <p:sldId id="545" r:id="rId20"/>
    <p:sldId id="546" r:id="rId21"/>
    <p:sldId id="547" r:id="rId22"/>
    <p:sldId id="544" r:id="rId23"/>
    <p:sldId id="484" r:id="rId24"/>
    <p:sldId id="550" r:id="rId25"/>
    <p:sldId id="551" r:id="rId26"/>
    <p:sldId id="513" r:id="rId27"/>
    <p:sldId id="549" r:id="rId28"/>
    <p:sldId id="519" r:id="rId29"/>
    <p:sldId id="465" r:id="rId30"/>
    <p:sldId id="533" r:id="rId31"/>
    <p:sldId id="534" r:id="rId32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FA6A"/>
    <a:srgbClr val="FFFF00"/>
    <a:srgbClr val="CCFF66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0747" autoAdjust="0"/>
  </p:normalViewPr>
  <p:slideViewPr>
    <p:cSldViewPr snapToGrid="0">
      <p:cViewPr>
        <p:scale>
          <a:sx n="109" d="100"/>
          <a:sy n="109" d="100"/>
        </p:scale>
        <p:origin x="-155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22" tIns="46561" rIns="93122" bIns="4656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22" tIns="46561" rIns="93122" bIns="4656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22" tIns="46561" rIns="93122" bIns="4656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22" tIns="46561" rIns="93122" bIns="4656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A2A4FD4-D7E7-423E-BD7D-CA0E7333821D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006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l">
              <a:defRPr sz="12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5300"/>
          </a:xfrm>
          <a:prstGeom prst="rect">
            <a:avLst/>
          </a:prstGeom>
        </p:spPr>
        <p:txBody>
          <a:bodyPr vert="horz" lIns="93122" tIns="46561" rIns="93122" bIns="46561" rtlCol="0"/>
          <a:lstStyle>
            <a:lvl1pPr algn="r">
              <a:defRPr sz="1200"/>
            </a:lvl1pPr>
          </a:lstStyle>
          <a:p>
            <a:pPr>
              <a:defRPr/>
            </a:pPr>
            <a:fld id="{588E27AC-EA1B-44DF-BDC3-51AA62EE7E7E}" type="datetimeFigureOut">
              <a:rPr lang="es-PE"/>
              <a:pPr>
                <a:defRPr/>
              </a:pPr>
              <a:t>2/11/2015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2" tIns="46561" rIns="93122" bIns="46561" rtlCol="0" anchor="ctr"/>
          <a:lstStyle/>
          <a:p>
            <a:pPr lvl="0"/>
            <a:endParaRPr lang="es-PE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lIns="93122" tIns="46561" rIns="93122" bIns="46561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PE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lIns="93122" tIns="46561" rIns="93122" bIns="46561" rtlCol="0" anchor="b"/>
          <a:lstStyle>
            <a:lvl1pPr algn="r">
              <a:defRPr sz="1200"/>
            </a:lvl1pPr>
          </a:lstStyle>
          <a:p>
            <a:pPr>
              <a:defRPr/>
            </a:pPr>
            <a:fld id="{4ACFA58E-1EA4-4481-B908-600D59E8E93E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9109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altLang="la-Latn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A4DC44BB-60D1-472C-BD81-0013C8E9BC38}" type="slidenum">
              <a:rPr lang="es-PE" altLang="la-Latn" smtClean="0"/>
              <a:pPr eaLnBrk="1" hangingPunct="1"/>
              <a:t>19</a:t>
            </a:fld>
            <a:endParaRPr lang="es-PE" altLang="la-Lat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523875" y="1841500"/>
            <a:ext cx="8143875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s-ES" smtClean="0">
              <a:latin typeface="Arial" charset="0"/>
            </a:endParaRPr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53DDA-83DD-47C5-A03E-035D4464EE89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2293395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5FC9B-0E5D-4D80-A4B2-AD84FBC0E933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1449202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247A1-4329-4EEF-AAC4-5C70CC3AE335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4755"/>
      </p:ext>
    </p:extLst>
  </p:cSld>
  <p:clrMapOvr>
    <a:masterClrMapping/>
  </p:clrMapOvr>
  <p:transition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</p:grp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523875" y="1841500"/>
            <a:ext cx="8143875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s-E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D57C5-1482-48A2-9904-B637F9DBAA53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276205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6481D-6BD1-43C6-868F-F00E380470FC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2497110"/>
      </p:ext>
    </p:extLst>
  </p:cSld>
  <p:clrMapOvr>
    <a:masterClrMapping/>
  </p:clrMapOvr>
  <p:transition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39D84-068D-41E2-8D15-9EC3D3434C3E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7422878"/>
      </p:ext>
    </p:extLst>
  </p:cSld>
  <p:clrMapOvr>
    <a:masterClrMapping/>
  </p:clrMapOvr>
  <p:transition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C493E-C0CF-47BB-BF0F-E1DE0BF7233B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8531978"/>
      </p:ext>
    </p:extLst>
  </p:cSld>
  <p:clrMapOvr>
    <a:masterClrMapping/>
  </p:clrMapOvr>
  <p:transition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61591-EA5F-4072-9960-A3E39FE84E97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02557"/>
      </p:ext>
    </p:extLst>
  </p:cSld>
  <p:clrMapOvr>
    <a:masterClrMapping/>
  </p:clrMapOvr>
  <p:transition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C43C9-4DE3-4E31-9DED-506D26BEEFA4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0106768"/>
      </p:ext>
    </p:extLst>
  </p:cSld>
  <p:clrMapOvr>
    <a:masterClrMapping/>
  </p:clrMapOvr>
  <p:transition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9D958-DD92-4079-AD91-86516074D09D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166114"/>
      </p:ext>
    </p:extLst>
  </p:cSld>
  <p:clrMapOvr>
    <a:masterClrMapping/>
  </p:clrMapOvr>
  <p:transition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EDBAF-529B-4351-84E0-392C9E382832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661683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E84E8-CA5A-449F-B505-EF8D1C080B4B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6578651"/>
      </p:ext>
    </p:extLst>
  </p:cSld>
  <p:clrMapOvr>
    <a:masterClrMapping/>
  </p:clrMapOvr>
  <p:transition>
    <p:split orient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D6FE6-F8DE-432B-9DA4-A377D810C5EE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699631"/>
      </p:ext>
    </p:extLst>
  </p:cSld>
  <p:clrMapOvr>
    <a:masterClrMapping/>
  </p:clrMapOvr>
  <p:transition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88768-8175-4576-AF23-979C3B12C801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7486696"/>
      </p:ext>
    </p:extLst>
  </p:cSld>
  <p:clrMapOvr>
    <a:masterClrMapping/>
  </p:clrMapOvr>
  <p:transition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BBFED-BF62-43BF-948E-BA6B20CBAAEE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023246"/>
      </p:ext>
    </p:extLst>
  </p:cSld>
  <p:clrMapOvr>
    <a:masterClrMapping/>
  </p:clrMapOvr>
  <p:transition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rgbClr val="000000"/>
                </a:solidFill>
              </a:endParaRPr>
            </a:p>
          </p:txBody>
        </p:sp>
      </p:grp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523875" y="1841500"/>
            <a:ext cx="8143875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s-E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9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EC051-E2AC-459F-AC4D-B9EC8B30BB28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406032"/>
      </p:ext>
    </p:extLst>
  </p:cSld>
  <p:clrMapOvr>
    <a:masterClrMapping/>
  </p:clrMapOvr>
  <p:transition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6C9D-F8C3-4D16-9A61-DA01DD274757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398286"/>
      </p:ext>
    </p:extLst>
  </p:cSld>
  <p:clrMapOvr>
    <a:masterClrMapping/>
  </p:clrMapOvr>
  <p:transition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05FB9-23FA-4392-A754-E532BFC4C523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8253984"/>
      </p:ext>
    </p:extLst>
  </p:cSld>
  <p:clrMapOvr>
    <a:masterClrMapping/>
  </p:clrMapOvr>
  <p:transition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84547-F4F4-4E00-A961-BA5BA24224B9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1363897"/>
      </p:ext>
    </p:extLst>
  </p:cSld>
  <p:clrMapOvr>
    <a:masterClrMapping/>
  </p:clrMapOvr>
  <p:transition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2BD14-3DFB-49B6-A252-733DA1C4014E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321036"/>
      </p:ext>
    </p:extLst>
  </p:cSld>
  <p:clrMapOvr>
    <a:masterClrMapping/>
  </p:clrMapOvr>
  <p:transition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61FC5-EE89-4931-AF2E-103AA52F9124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7977580"/>
      </p:ext>
    </p:extLst>
  </p:cSld>
  <p:clrMapOvr>
    <a:masterClrMapping/>
  </p:clrMapOvr>
  <p:transition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1E6E2-F246-4E93-8A12-9165F7539F00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73958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D0328-C5E9-4386-888B-9B18A07D3D0A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5982754"/>
      </p:ext>
    </p:extLst>
  </p:cSld>
  <p:clrMapOvr>
    <a:masterClrMapping/>
  </p:clrMapOvr>
  <p:transition>
    <p:split orient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A6260-D148-401B-B0CE-FF17AB451952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776200"/>
      </p:ext>
    </p:extLst>
  </p:cSld>
  <p:clrMapOvr>
    <a:masterClrMapping/>
  </p:clrMapOvr>
  <p:transition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CF5D2-920A-4413-B2A5-1FF896427CB1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443123"/>
      </p:ext>
    </p:extLst>
  </p:cSld>
  <p:clrMapOvr>
    <a:masterClrMapping/>
  </p:clrMapOvr>
  <p:transition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B7AA8-5B58-46A4-865D-B5EBC9C05F8F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7917133"/>
      </p:ext>
    </p:extLst>
  </p:cSld>
  <p:clrMapOvr>
    <a:masterClrMapping/>
  </p:clrMapOvr>
  <p:transition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26797-256F-47D6-B0C8-2FAF9A4ADDF1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0763895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E5E83-0869-4B65-80D8-9FBF0C718D78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364955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3868B-EC81-4616-A4ED-7E6F68EC16C9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5496930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69500-8620-4917-899F-2E25665CCB4F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8411950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55B56-D002-436E-8B2C-E508F127A699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339001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5A080-188D-457F-9E30-FB4440D86BE3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1839085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89134-AC37-42A7-BC8D-C7EBC3931811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101562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la-Latn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la-Latn" smtClean="0"/>
              <a:t>Textmasterformate durch Klicken bearbeiten</a:t>
            </a:r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F03184C8-03CC-40D5-A062-C83FC3CA4FE3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P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sz="2400">
              <a:latin typeface="Times New Roman" pitchFamily="18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523875" y="1841500"/>
            <a:ext cx="8143875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s-ES" smtClean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0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la-Latn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la-Latn" smtClean="0"/>
              <a:t>Textmasterformate durch Klicken bearbeiten</a:t>
            </a:r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5AE133-72B2-477E-B742-0E793FBA1818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PE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523875" y="1841500"/>
            <a:ext cx="8143875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s-E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la-Latn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la-Latn" smtClean="0"/>
              <a:t>Textmasterformate durch Klicken bearbeiten</a:t>
            </a:r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38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08BE8BA-FBDB-4E22-996A-2DE72B97DA27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PE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s-E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523875" y="1841500"/>
            <a:ext cx="8143875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s-E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406400" y="277813"/>
            <a:ext cx="8280400" cy="6580187"/>
          </a:xfrm>
        </p:spPr>
        <p:txBody>
          <a:bodyPr/>
          <a:lstStyle/>
          <a:p>
            <a:endParaRPr lang="es-PE" altLang="la-Latn" smtClean="0"/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225" y="1558925"/>
            <a:ext cx="8867775" cy="3803650"/>
          </a:xfr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la-Latn" b="1" smtClean="0"/>
              <a:t>El objetivo de la encíclica </a:t>
            </a:r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>
          <a:xfrm>
            <a:off x="457200" y="1630363"/>
            <a:ext cx="8550275" cy="5227637"/>
          </a:xfrm>
        </p:spPr>
        <p:txBody>
          <a:bodyPr/>
          <a:lstStyle/>
          <a:p>
            <a:r>
              <a:rPr lang="es-ES" altLang="la-Latn" sz="2400" smtClean="0"/>
              <a:t>«no es recoger información o saciar nuestra curiosidad, sino </a:t>
            </a:r>
            <a:r>
              <a:rPr lang="es-ES" altLang="la-Latn" sz="2400" b="1" smtClean="0"/>
              <a:t>tomar dolorosa conciencia</a:t>
            </a:r>
            <a:r>
              <a:rPr lang="es-ES" altLang="la-Latn" sz="2400" smtClean="0"/>
              <a:t>, </a:t>
            </a:r>
            <a:r>
              <a:rPr lang="es-ES" altLang="la-Latn" sz="2400" b="1" smtClean="0"/>
              <a:t>atrevernos a convertir en sufrimiento personal lo que le pasa al mundo,</a:t>
            </a:r>
            <a:r>
              <a:rPr lang="es-ES" altLang="la-Latn" sz="2400" smtClean="0"/>
              <a:t> y así reconocer cuál es la </a:t>
            </a:r>
            <a:r>
              <a:rPr lang="es-ES" altLang="la-Latn" sz="2400" b="1" smtClean="0"/>
              <a:t>contribución que cada uno puede aportar</a:t>
            </a:r>
            <a:r>
              <a:rPr lang="es-ES" altLang="la-Latn" sz="2400" smtClean="0"/>
              <a:t>.»  (LS 19)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13" y="3794125"/>
            <a:ext cx="3646487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3651250"/>
            <a:ext cx="28765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s-ES" altLang="la-Latn" b="1" smtClean="0"/>
              <a:t>Contribución de las religiones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63675"/>
            <a:ext cx="8686800" cy="53943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s-ES" sz="2000" dirty="0" smtClean="0"/>
              <a:t>Para responder adecuadamente a los retos ecológicos y sociales a nivel global, se requiere:</a:t>
            </a:r>
          </a:p>
          <a:p>
            <a:pPr>
              <a:defRPr/>
            </a:pPr>
            <a:r>
              <a:rPr lang="es-ES" sz="2000" dirty="0" smtClean="0"/>
              <a:t> también de las “</a:t>
            </a:r>
            <a:r>
              <a:rPr lang="es-ES" sz="2000" b="1" dirty="0" smtClean="0"/>
              <a:t>riquezas espirituales</a:t>
            </a:r>
            <a:r>
              <a:rPr lang="es-ES" sz="2000" dirty="0" smtClean="0"/>
              <a:t>” (LS 63) que las religiones “pueden ofrecer </a:t>
            </a:r>
            <a:r>
              <a:rPr lang="es-ES" sz="2000" b="1" dirty="0" smtClean="0"/>
              <a:t>para una ecología integral</a:t>
            </a:r>
            <a:r>
              <a:rPr lang="es-ES" sz="2000" dirty="0" smtClean="0"/>
              <a:t> y para </a:t>
            </a:r>
            <a:r>
              <a:rPr lang="es-ES" sz="2000" b="1" dirty="0" smtClean="0"/>
              <a:t>un desarrollo pleno de la humanidad</a:t>
            </a:r>
            <a:r>
              <a:rPr lang="es-ES" sz="2000" dirty="0" smtClean="0"/>
              <a:t>” (LS 62). </a:t>
            </a:r>
            <a:endParaRPr lang="es-ES" sz="2000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1002">
            <a:off x="441325" y="3444875"/>
            <a:ext cx="2579688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38" y="4122738"/>
            <a:ext cx="1900237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http://www.missio-hilft.de/media/aktion/wms/2012_3/reportage/HS20110828ARGD224_full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0" y="3179763"/>
            <a:ext cx="2430463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9 Imagen" descr="http://api.ning.com/files/ZXoWXLs1YKOf3IF*Hl45-Uf9TCAs0DO5yG641Zkgj3tcTJft7165Fq6Aqq-I6mKQXZ6UX7fhFDWDxLAmZzZ4TiJwJRZOuwDy/KAYP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4818063"/>
            <a:ext cx="2495550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la-Latn" smtClean="0"/>
              <a:t>  </a:t>
            </a:r>
            <a:r>
              <a:rPr lang="es-ES" altLang="la-Latn" b="1" smtClean="0">
                <a:latin typeface="Aharoni" pitchFamily="2" charset="-79"/>
                <a:cs typeface="Aharoni" pitchFamily="2" charset="-79"/>
              </a:rPr>
              <a:t>Creación</a:t>
            </a:r>
          </a:p>
        </p:txBody>
      </p:sp>
      <p:sp>
        <p:nvSpPr>
          <p:cNvPr id="24579" name="2 Marcador de contenido"/>
          <p:cNvSpPr>
            <a:spLocks noGrp="1"/>
          </p:cNvSpPr>
          <p:nvPr>
            <p:ph idx="1"/>
          </p:nvPr>
        </p:nvSpPr>
        <p:spPr>
          <a:xfrm>
            <a:off x="457200" y="1770063"/>
            <a:ext cx="8229600" cy="4360862"/>
          </a:xfrm>
        </p:spPr>
        <p:txBody>
          <a:bodyPr/>
          <a:lstStyle/>
          <a:p>
            <a:pPr>
              <a:defRPr/>
            </a:pPr>
            <a:r>
              <a:rPr lang="es-ES" sz="2600" dirty="0" smtClean="0"/>
              <a:t>La vida como don, </a:t>
            </a:r>
            <a:r>
              <a:rPr lang="es-ES" sz="2600" b="1" dirty="0" smtClean="0">
                <a:solidFill>
                  <a:srgbClr val="FF0000"/>
                </a:solidFill>
              </a:rPr>
              <a:t>proyecto de amor de Dios </a:t>
            </a:r>
          </a:p>
          <a:p>
            <a:pPr>
              <a:defRPr/>
            </a:pPr>
            <a:endParaRPr lang="es-ES" sz="1600" dirty="0" smtClean="0"/>
          </a:p>
          <a:p>
            <a:pPr>
              <a:defRPr/>
            </a:pPr>
            <a:r>
              <a:rPr lang="es-ES" sz="2600" dirty="0" smtClean="0">
                <a:solidFill>
                  <a:srgbClr val="FF0000"/>
                </a:solidFill>
              </a:rPr>
              <a:t>Creación </a:t>
            </a:r>
            <a:r>
              <a:rPr lang="es-ES" sz="2600" dirty="0" smtClean="0"/>
              <a:t>– </a:t>
            </a:r>
            <a:r>
              <a:rPr lang="es-ES" sz="2600" dirty="0" smtClean="0">
                <a:solidFill>
                  <a:srgbClr val="FF0000"/>
                </a:solidFill>
              </a:rPr>
              <a:t>habitada por Dios </a:t>
            </a:r>
            <a:r>
              <a:rPr lang="es-ES" sz="2600" dirty="0" smtClean="0"/>
              <a:t>(“libro de la Palabra de Dios”, “libro de la naturaleza”); </a:t>
            </a:r>
          </a:p>
          <a:p>
            <a:pPr>
              <a:defRPr/>
            </a:pPr>
            <a:endParaRPr lang="es-ES" sz="1100" dirty="0" smtClean="0"/>
          </a:p>
          <a:p>
            <a:pPr>
              <a:defRPr/>
            </a:pPr>
            <a:endParaRPr lang="es-ES" sz="1050" b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2600" b="1" dirty="0" smtClean="0">
                <a:solidFill>
                  <a:srgbClr val="FF0000"/>
                </a:solidFill>
              </a:rPr>
              <a:t>cada criatura </a:t>
            </a:r>
            <a:r>
              <a:rPr lang="es-ES" sz="2600" dirty="0" smtClean="0">
                <a:solidFill>
                  <a:srgbClr val="FF0000"/>
                </a:solidFill>
              </a:rPr>
              <a:t>tiene un </a:t>
            </a:r>
            <a:r>
              <a:rPr lang="es-ES" sz="2600" b="1" dirty="0" smtClean="0">
                <a:solidFill>
                  <a:srgbClr val="FF0000"/>
                </a:solidFill>
              </a:rPr>
              <a:t>valor </a:t>
            </a:r>
            <a:r>
              <a:rPr lang="es-ES" sz="2600" dirty="0" smtClean="0">
                <a:solidFill>
                  <a:srgbClr val="FF0000"/>
                </a:solidFill>
              </a:rPr>
              <a:t>y un </a:t>
            </a:r>
            <a:r>
              <a:rPr lang="es-ES" sz="2600" b="1" dirty="0" smtClean="0">
                <a:solidFill>
                  <a:srgbClr val="FF0000"/>
                </a:solidFill>
              </a:rPr>
              <a:t>significado</a:t>
            </a:r>
            <a:r>
              <a:rPr lang="es-ES" sz="2600" dirty="0" smtClean="0"/>
              <a:t> </a:t>
            </a:r>
          </a:p>
          <a:p>
            <a:pPr>
              <a:defRPr/>
            </a:pPr>
            <a:endParaRPr lang="es-ES" sz="1400" dirty="0" smtClean="0"/>
          </a:p>
          <a:p>
            <a:pPr>
              <a:defRPr/>
            </a:pPr>
            <a:r>
              <a:rPr lang="es-ES" sz="2600" b="1" dirty="0" smtClean="0">
                <a:solidFill>
                  <a:srgbClr val="FF0000"/>
                </a:solidFill>
              </a:rPr>
              <a:t>Resplandores</a:t>
            </a:r>
            <a:r>
              <a:rPr lang="es-ES" sz="2600" dirty="0" smtClean="0"/>
              <a:t> de la </a:t>
            </a:r>
            <a:r>
              <a:rPr lang="es-ES" sz="2600" b="1" dirty="0" smtClean="0">
                <a:solidFill>
                  <a:srgbClr val="FF0000"/>
                </a:solidFill>
              </a:rPr>
              <a:t>sabiduría</a:t>
            </a:r>
            <a:r>
              <a:rPr lang="es-ES" sz="2600" dirty="0" smtClean="0"/>
              <a:t> y </a:t>
            </a:r>
            <a:r>
              <a:rPr lang="es-ES" sz="2600" b="1" dirty="0" smtClean="0">
                <a:solidFill>
                  <a:srgbClr val="FF0000"/>
                </a:solidFill>
              </a:rPr>
              <a:t>belleza </a:t>
            </a:r>
            <a:r>
              <a:rPr lang="es-ES" sz="2600" dirty="0" smtClean="0"/>
              <a:t>(“gloría”) de Dios</a:t>
            </a:r>
          </a:p>
          <a:p>
            <a:pPr>
              <a:buFont typeface="Wingdings" pitchFamily="2" charset="2"/>
              <a:buNone/>
              <a:defRPr/>
            </a:pPr>
            <a:endParaRPr lang="es-ES" sz="2600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7525" y="277813"/>
            <a:ext cx="8169275" cy="576262"/>
          </a:xfrm>
        </p:spPr>
        <p:txBody>
          <a:bodyPr/>
          <a:lstStyle/>
          <a:p>
            <a:r>
              <a:rPr lang="es-ES" altLang="la-Latn" sz="3200" b="1" smtClean="0"/>
              <a:t>Siger Köder, Creación</a:t>
            </a:r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838" y="909638"/>
            <a:ext cx="7954962" cy="5948362"/>
          </a:xfr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la-Latn" b="1" smtClean="0"/>
              <a:t>Mensaje de los relatos bíblicos: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01825"/>
            <a:ext cx="8686800" cy="4956175"/>
          </a:xfrm>
        </p:spPr>
        <p:txBody>
          <a:bodyPr/>
          <a:lstStyle/>
          <a:p>
            <a:pPr>
              <a:defRPr/>
            </a:pPr>
            <a:r>
              <a:rPr lang="es-ES" sz="2400" b="1" dirty="0" smtClean="0">
                <a:solidFill>
                  <a:srgbClr val="990000"/>
                </a:solidFill>
              </a:rPr>
              <a:t>“somos tierra”</a:t>
            </a:r>
            <a:r>
              <a:rPr lang="es-ES" sz="2400" dirty="0" smtClean="0"/>
              <a:t> - Gen 2,7: </a:t>
            </a:r>
            <a:r>
              <a:rPr lang="es-ES" sz="2400" dirty="0" err="1" smtClean="0"/>
              <a:t>adán</a:t>
            </a:r>
            <a:r>
              <a:rPr lang="es-ES" sz="2400" dirty="0" smtClean="0"/>
              <a:t> – </a:t>
            </a:r>
            <a:r>
              <a:rPr lang="es-ES" sz="2400" dirty="0" err="1" smtClean="0"/>
              <a:t>adamah</a:t>
            </a:r>
            <a:r>
              <a:rPr lang="es-ES" sz="2400" dirty="0" smtClean="0"/>
              <a:t>)</a:t>
            </a:r>
          </a:p>
          <a:p>
            <a:pPr>
              <a:buFont typeface="Wingdings" pitchFamily="2" charset="2"/>
              <a:buNone/>
              <a:defRPr/>
            </a:pPr>
            <a:r>
              <a:rPr lang="es-ES" sz="2400" b="1" dirty="0" smtClean="0">
                <a:solidFill>
                  <a:srgbClr val="990000"/>
                </a:solidFill>
              </a:rPr>
              <a:t>   nuestro cuerpo </a:t>
            </a:r>
            <a:r>
              <a:rPr lang="es-ES" sz="2400" dirty="0" smtClean="0"/>
              <a:t>nos lo recuerda </a:t>
            </a:r>
          </a:p>
          <a:p>
            <a:pPr>
              <a:buFont typeface="Wingdings" pitchFamily="2" charset="2"/>
              <a:buNone/>
              <a:defRPr/>
            </a:pPr>
            <a:r>
              <a:rPr lang="es-ES" sz="2400" b="1" dirty="0" smtClean="0">
                <a:solidFill>
                  <a:srgbClr val="990000"/>
                </a:solidFill>
              </a:rPr>
              <a:t>   “La tierra nos precede y nos ha sido dada”</a:t>
            </a:r>
            <a:r>
              <a:rPr lang="es-ES" sz="2400" dirty="0" smtClean="0"/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es-ES" sz="2400" dirty="0" smtClean="0"/>
              <a:t>                                                (LS 67)</a:t>
            </a:r>
          </a:p>
          <a:p>
            <a:pPr>
              <a:buFont typeface="Wingdings" pitchFamily="2" charset="2"/>
              <a:buNone/>
              <a:defRPr/>
            </a:pPr>
            <a:endParaRPr lang="es-ES" sz="2400" dirty="0" smtClean="0"/>
          </a:p>
          <a:p>
            <a:pPr>
              <a:defRPr/>
            </a:pPr>
            <a:r>
              <a:rPr lang="es-ES" sz="2400" dirty="0" smtClean="0"/>
              <a:t>A la luz de la fe como personas humanas estamos llamados a vivir en tres </a:t>
            </a:r>
            <a:r>
              <a:rPr lang="es-ES" sz="2400" b="1" dirty="0" smtClean="0">
                <a:solidFill>
                  <a:schemeClr val="tx2"/>
                </a:solidFill>
              </a:rPr>
              <a:t>relaciones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b="1" dirty="0" smtClean="0">
                <a:solidFill>
                  <a:schemeClr val="tx2"/>
                </a:solidFill>
              </a:rPr>
              <a:t>fundamentales 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 smtClean="0"/>
              <a:t>para nuestra identidad y existencia, que están estrechamente </a:t>
            </a:r>
            <a:r>
              <a:rPr lang="es-ES" sz="2400" b="1" dirty="0" smtClean="0">
                <a:solidFill>
                  <a:schemeClr val="tx2"/>
                </a:solidFill>
              </a:rPr>
              <a:t>conectadas entre ellas</a:t>
            </a:r>
            <a:r>
              <a:rPr lang="es-ES" sz="2400" dirty="0" smtClean="0"/>
              <a:t>:    </a:t>
            </a:r>
          </a:p>
          <a:p>
            <a:pPr>
              <a:buFont typeface="Wingdings" pitchFamily="2" charset="2"/>
              <a:buNone/>
              <a:defRPr/>
            </a:pPr>
            <a:r>
              <a:rPr lang="es-ES" sz="2400" dirty="0" smtClean="0"/>
              <a:t>   la relación con </a:t>
            </a:r>
            <a:r>
              <a:rPr lang="es-ES" sz="2400" b="1" dirty="0" smtClean="0">
                <a:solidFill>
                  <a:srgbClr val="FF0000"/>
                </a:solidFill>
              </a:rPr>
              <a:t>Dios</a:t>
            </a:r>
            <a:r>
              <a:rPr lang="es-ES" sz="2400" dirty="0" smtClean="0"/>
              <a:t>, con el </a:t>
            </a:r>
            <a:r>
              <a:rPr lang="es-ES" sz="2400" b="1" dirty="0" smtClean="0">
                <a:solidFill>
                  <a:srgbClr val="FF0000"/>
                </a:solidFill>
              </a:rPr>
              <a:t>prójimo</a:t>
            </a:r>
            <a:r>
              <a:rPr lang="es-ES" sz="2400" dirty="0" smtClean="0"/>
              <a:t> y con </a:t>
            </a:r>
          </a:p>
          <a:p>
            <a:pPr>
              <a:buFont typeface="Wingdings" pitchFamily="2" charset="2"/>
              <a:buNone/>
              <a:defRPr/>
            </a:pPr>
            <a:r>
              <a:rPr lang="es-ES" sz="2400" dirty="0" smtClean="0"/>
              <a:t>   la </a:t>
            </a:r>
            <a:r>
              <a:rPr lang="es-ES" sz="2400" b="1" dirty="0" smtClean="0">
                <a:solidFill>
                  <a:srgbClr val="FF0000"/>
                </a:solidFill>
              </a:rPr>
              <a:t>tierra</a:t>
            </a:r>
            <a:r>
              <a:rPr lang="es-ES" sz="2400" dirty="0" smtClean="0"/>
              <a:t>”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ES" sz="2400" dirty="0"/>
              <a:t> </a:t>
            </a:r>
            <a:r>
              <a:rPr lang="es-ES" sz="2400" dirty="0" smtClean="0"/>
              <a:t>                              </a:t>
            </a:r>
            <a:r>
              <a:rPr lang="es-ES" sz="2500" dirty="0" smtClean="0"/>
              <a:t>                         </a:t>
            </a:r>
            <a:endParaRPr lang="es-ES" sz="2500" b="1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la-Latn" b="1" smtClean="0"/>
              <a:t>Reconocer a Dios como Creador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9438" y="1600200"/>
            <a:ext cx="8488362" cy="5257800"/>
          </a:xfrm>
        </p:spPr>
        <p:txBody>
          <a:bodyPr/>
          <a:lstStyle/>
          <a:p>
            <a:pPr>
              <a:defRPr/>
            </a:pPr>
            <a:r>
              <a:rPr lang="es-ES" sz="1800" dirty="0" smtClean="0"/>
              <a:t>Implica reconocer el </a:t>
            </a:r>
            <a:r>
              <a:rPr lang="es-ES" sz="1800" b="1" dirty="0" smtClean="0">
                <a:solidFill>
                  <a:srgbClr val="FF0000"/>
                </a:solidFill>
              </a:rPr>
              <a:t>vínculo con las otras criaturas </a:t>
            </a:r>
            <a:r>
              <a:rPr lang="es-ES" sz="1800" dirty="0" smtClean="0"/>
              <a:t>como </a:t>
            </a:r>
            <a:r>
              <a:rPr lang="es-ES" sz="1800" b="1" dirty="0" err="1" smtClean="0">
                <a:solidFill>
                  <a:srgbClr val="FF0000"/>
                </a:solidFill>
              </a:rPr>
              <a:t>co</a:t>
            </a:r>
            <a:r>
              <a:rPr lang="es-ES" sz="1800" b="1" dirty="0" smtClean="0">
                <a:solidFill>
                  <a:srgbClr val="FF0000"/>
                </a:solidFill>
              </a:rPr>
              <a:t>-criaturas; </a:t>
            </a:r>
            <a:r>
              <a:rPr lang="es-ES" sz="1800" b="1" dirty="0" smtClean="0"/>
              <a:t>(ver LS 75) </a:t>
            </a:r>
            <a:endParaRPr lang="es-ES" sz="18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s-ES" sz="12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s-ES" sz="1800" dirty="0" smtClean="0"/>
              <a:t>    el ser humano no tiene el derecho de ejercer un dominio absoluto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ES" sz="1800" dirty="0" smtClean="0"/>
              <a:t>    sobre las otras criaturas, de abusar de ellas; tiene un </a:t>
            </a:r>
            <a:r>
              <a:rPr lang="es-ES" sz="1800" b="1" dirty="0" smtClean="0">
                <a:solidFill>
                  <a:srgbClr val="FF0000"/>
                </a:solidFill>
              </a:rPr>
              <a:t>poder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ES" sz="1800" b="1" dirty="0" smtClean="0">
                <a:solidFill>
                  <a:srgbClr val="FF0000"/>
                </a:solidFill>
              </a:rPr>
              <a:t>    limitado, responsabilidad </a:t>
            </a:r>
            <a:r>
              <a:rPr lang="es-ES" sz="1800" b="1" dirty="0" smtClean="0"/>
              <a:t>; no una visión antropocéntrica</a:t>
            </a:r>
          </a:p>
          <a:p>
            <a:pPr>
              <a:defRPr/>
            </a:pPr>
            <a:endParaRPr lang="es-ES" sz="900" dirty="0"/>
          </a:p>
          <a:p>
            <a:pPr>
              <a:defRPr/>
            </a:pPr>
            <a:r>
              <a:rPr lang="es-ES" sz="1800" dirty="0" smtClean="0"/>
              <a:t>Implica reconocer que el ser humano está llamado a «</a:t>
            </a:r>
            <a:r>
              <a:rPr lang="es-ES" sz="1800" b="1" dirty="0" smtClean="0">
                <a:solidFill>
                  <a:srgbClr val="FF0000"/>
                </a:solidFill>
              </a:rPr>
              <a:t>cultivar y guardar</a:t>
            </a:r>
            <a:r>
              <a:rPr lang="es-ES" sz="1800" dirty="0" smtClean="0"/>
              <a:t>» (Gen 2,15» – vocación de ser </a:t>
            </a:r>
            <a:r>
              <a:rPr lang="es-ES" sz="1800" b="1" dirty="0" smtClean="0">
                <a:solidFill>
                  <a:srgbClr val="FF0000"/>
                </a:solidFill>
              </a:rPr>
              <a:t>«guardianes de la creación»</a:t>
            </a:r>
            <a:endParaRPr lang="es-ES" sz="1800" b="1" dirty="0">
              <a:solidFill>
                <a:srgbClr val="FF0000"/>
              </a:solidFill>
            </a:endParaRPr>
          </a:p>
        </p:txBody>
      </p:sp>
      <p:pic>
        <p:nvPicPr>
          <p:cNvPr id="21508" name="4 Imagen" descr="Resultado de imagen para Lima construcciones ecológ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6480">
            <a:off x="514350" y="4665663"/>
            <a:ext cx="292100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9 Imagen" descr="http://portal.andina.com.pe/EDPfotografia2/Thumbnail/2011/04/28/000154393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7" t="5722" r="6540" b="1506"/>
          <a:stretch>
            <a:fillRect/>
          </a:stretch>
        </p:blipFill>
        <p:spPr bwMode="auto">
          <a:xfrm>
            <a:off x="3817938" y="4386263"/>
            <a:ext cx="2076450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10 Imagen" descr="http://www.dforcesolar.com/wp-content/uploads/2014/06/Proyectan-llevar-energ%C3%ADa-solar-a-zonas-aisladas-de-Latinoam%C3%A9ri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9"/>
          <a:stretch>
            <a:fillRect/>
          </a:stretch>
        </p:blipFill>
        <p:spPr bwMode="auto">
          <a:xfrm rot="639192">
            <a:off x="6369050" y="4589463"/>
            <a:ext cx="280511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la-Latn" b="1" smtClean="0">
                <a:solidFill>
                  <a:srgbClr val="FF0000"/>
                </a:solidFill>
              </a:rPr>
              <a:t>Cultivar y custodiar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  <a:spcAft>
                <a:spcPts val="1000"/>
              </a:spcAft>
              <a:defRPr/>
            </a:pPr>
            <a:r>
              <a:rPr lang="es-ES" sz="2400" dirty="0" smtClean="0">
                <a:latin typeface="Times New Roman"/>
                <a:ea typeface="Times New Roman"/>
                <a:cs typeface="Times New Roman"/>
              </a:rPr>
              <a:t>“La creación es una indicación de Dios dada no solo al principio de la historia, sino a cada uno de nosotros. Cultivar y custodiar la creación significa </a:t>
            </a:r>
            <a:r>
              <a:rPr lang="es-ES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hacer crecer el mundo </a:t>
            </a:r>
            <a:r>
              <a:rPr lang="es-ES" sz="2400" dirty="0" smtClean="0">
                <a:latin typeface="Times New Roman"/>
                <a:ea typeface="Times New Roman"/>
                <a:cs typeface="Times New Roman"/>
              </a:rPr>
              <a:t>con </a:t>
            </a:r>
            <a:r>
              <a:rPr lang="es-ES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responsabilidad</a:t>
            </a:r>
            <a:r>
              <a:rPr lang="es-ES" sz="24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s-ES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transformarlo </a:t>
            </a:r>
            <a:r>
              <a:rPr lang="es-ES" sz="2400" dirty="0" smtClean="0">
                <a:latin typeface="Times New Roman"/>
                <a:ea typeface="Times New Roman"/>
                <a:cs typeface="Times New Roman"/>
              </a:rPr>
              <a:t>para que sea </a:t>
            </a:r>
            <a:r>
              <a:rPr lang="es-ES" sz="24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un lugar habitable</a:t>
            </a:r>
            <a:r>
              <a:rPr lang="es-ES" sz="2400" dirty="0" smtClean="0">
                <a:latin typeface="Times New Roman"/>
                <a:ea typeface="Times New Roman"/>
                <a:cs typeface="Times New Roman"/>
              </a:rPr>
              <a:t> para todos”. </a:t>
            </a:r>
          </a:p>
          <a:p>
            <a:pPr marL="0" indent="0" algn="just" eaLnBrk="1" hangingPunct="1">
              <a:lnSpc>
                <a:spcPct val="150000"/>
              </a:lnSpc>
              <a:spcAft>
                <a:spcPts val="1000"/>
              </a:spcAft>
              <a:buFont typeface="Wingdings" pitchFamily="2" charset="2"/>
              <a:buNone/>
              <a:defRPr/>
            </a:pPr>
            <a:r>
              <a:rPr lang="es-ES" sz="2100" dirty="0" smtClean="0">
                <a:latin typeface="Times New Roman"/>
                <a:ea typeface="Times New Roman"/>
                <a:cs typeface="Times New Roman"/>
              </a:rPr>
              <a:t>              </a:t>
            </a:r>
            <a:r>
              <a:rPr lang="es-ES" sz="2000" dirty="0" smtClean="0">
                <a:latin typeface="Times New Roman"/>
                <a:ea typeface="Times New Roman"/>
                <a:cs typeface="Times New Roman"/>
              </a:rPr>
              <a:t>(Audiencia General del 05-06-2013 en la Plaza de San Pedro – </a:t>
            </a:r>
          </a:p>
          <a:p>
            <a:pPr marL="0" indent="0" algn="just" eaLnBrk="1" hangingPunct="1">
              <a:lnSpc>
                <a:spcPct val="150000"/>
              </a:lnSpc>
              <a:spcAft>
                <a:spcPts val="1000"/>
              </a:spcAft>
              <a:buFont typeface="Wingdings" pitchFamily="2" charset="2"/>
              <a:buNone/>
              <a:defRPr/>
            </a:pPr>
            <a:r>
              <a:rPr lang="es-ES" sz="2000" dirty="0" smtClean="0">
                <a:latin typeface="Times New Roman"/>
                <a:ea typeface="Times New Roman"/>
                <a:cs typeface="Times New Roman"/>
              </a:rPr>
              <a:t>                Día internacional del Medio Ambiente).</a:t>
            </a:r>
            <a:endParaRPr lang="es-ES" sz="2000" dirty="0" smtClean="0">
              <a:latin typeface="Calibri"/>
              <a:ea typeface="Calibri"/>
              <a:cs typeface="Times New Roman"/>
            </a:endParaRPr>
          </a:p>
          <a:p>
            <a:pPr eaLnBrk="1" hangingPunct="1">
              <a:defRPr/>
            </a:pPr>
            <a:endParaRPr lang="es-ES" sz="2000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la-Latn" b="1" smtClean="0"/>
              <a:t>“Todo está relacionado”</a:t>
            </a:r>
          </a:p>
        </p:txBody>
      </p:sp>
      <p:sp>
        <p:nvSpPr>
          <p:cNvPr id="19459" name="2 Marcador de contenido"/>
          <p:cNvSpPr>
            <a:spLocks noGrp="1"/>
          </p:cNvSpPr>
          <p:nvPr>
            <p:ph idx="1"/>
          </p:nvPr>
        </p:nvSpPr>
        <p:spPr>
          <a:xfrm>
            <a:off x="457200" y="2027238"/>
            <a:ext cx="8686800" cy="4830762"/>
          </a:xfrm>
        </p:spPr>
        <p:txBody>
          <a:bodyPr/>
          <a:lstStyle/>
          <a:p>
            <a:pPr>
              <a:defRPr/>
            </a:pPr>
            <a:r>
              <a:rPr lang="es-ES" sz="2400" dirty="0" smtClean="0"/>
              <a:t>hay </a:t>
            </a:r>
            <a:r>
              <a:rPr lang="es-ES" sz="2400" b="1" dirty="0" smtClean="0">
                <a:solidFill>
                  <a:srgbClr val="FF0000"/>
                </a:solidFill>
              </a:rPr>
              <a:t>una sola y compleja crisis socio-ambiental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</a:p>
          <a:p>
            <a:pPr>
              <a:defRPr/>
            </a:pPr>
            <a:endParaRPr lang="es-ES" sz="20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s-ES" sz="2400" dirty="0" smtClean="0"/>
              <a:t>exige una </a:t>
            </a:r>
            <a:r>
              <a:rPr lang="es-ES" sz="2400" b="1" dirty="0" smtClean="0">
                <a:solidFill>
                  <a:srgbClr val="FF0000"/>
                </a:solidFill>
              </a:rPr>
              <a:t>aproximación integral:</a:t>
            </a:r>
          </a:p>
          <a:p>
            <a:pPr>
              <a:defRPr/>
            </a:pPr>
            <a:endParaRPr lang="es-ES" sz="105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s-ES" sz="2400" b="1" dirty="0" smtClean="0">
                <a:solidFill>
                  <a:srgbClr val="FF0000"/>
                </a:solidFill>
              </a:rPr>
              <a:t>   </a:t>
            </a:r>
            <a:r>
              <a:rPr lang="es-ES" sz="2000" dirty="0" smtClean="0"/>
              <a:t>luchar</a:t>
            </a:r>
            <a:r>
              <a:rPr lang="es-ES" sz="2000" b="1" dirty="0" smtClean="0">
                <a:solidFill>
                  <a:srgbClr val="FF0000"/>
                </a:solidFill>
              </a:rPr>
              <a:t> </a:t>
            </a:r>
            <a:r>
              <a:rPr lang="es-ES" sz="2000" dirty="0" smtClean="0"/>
              <a:t>contra la </a:t>
            </a:r>
            <a:r>
              <a:rPr lang="es-ES" sz="2000" b="1" dirty="0" smtClean="0">
                <a:solidFill>
                  <a:srgbClr val="FF0000"/>
                </a:solidFill>
              </a:rPr>
              <a:t>pobreza</a:t>
            </a:r>
          </a:p>
          <a:p>
            <a:pPr>
              <a:buFont typeface="Wingdings" pitchFamily="2" charset="2"/>
              <a:buNone/>
              <a:defRPr/>
            </a:pPr>
            <a:r>
              <a:rPr lang="es-ES" sz="2000" b="1" dirty="0" smtClean="0">
                <a:solidFill>
                  <a:srgbClr val="FF0000"/>
                </a:solidFill>
              </a:rPr>
              <a:t>    </a:t>
            </a:r>
            <a:r>
              <a:rPr lang="es-ES" sz="2000" dirty="0" smtClean="0"/>
              <a:t>incluir</a:t>
            </a:r>
            <a:r>
              <a:rPr lang="es-ES" sz="2000" b="1" dirty="0" smtClean="0">
                <a:solidFill>
                  <a:srgbClr val="FF0000"/>
                </a:solidFill>
              </a:rPr>
              <a:t> </a:t>
            </a:r>
            <a:r>
              <a:rPr lang="es-ES" sz="2000" b="1" dirty="0" smtClean="0"/>
              <a:t>a los </a:t>
            </a:r>
            <a:r>
              <a:rPr lang="es-ES" sz="2000" b="1" dirty="0" smtClean="0">
                <a:solidFill>
                  <a:srgbClr val="FF0000"/>
                </a:solidFill>
              </a:rPr>
              <a:t>excluidos, </a:t>
            </a:r>
            <a:r>
              <a:rPr lang="es-ES" sz="2000" b="1" dirty="0" smtClean="0"/>
              <a:t>salvaguardando el respeto </a:t>
            </a:r>
          </a:p>
          <a:p>
            <a:pPr>
              <a:buFont typeface="Wingdings" pitchFamily="2" charset="2"/>
              <a:buNone/>
              <a:defRPr/>
            </a:pPr>
            <a:r>
              <a:rPr lang="es-ES" sz="2000" b="1" dirty="0" smtClean="0"/>
              <a:t>    de sus derechos y de su dignidad</a:t>
            </a:r>
          </a:p>
          <a:p>
            <a:pPr>
              <a:buFont typeface="Wingdings" pitchFamily="2" charset="2"/>
              <a:buNone/>
              <a:defRPr/>
            </a:pPr>
            <a:r>
              <a:rPr lang="es-ES" sz="2000" b="1" dirty="0" smtClean="0"/>
              <a:t>    - </a:t>
            </a:r>
            <a:r>
              <a:rPr lang="es-ES" sz="2000" b="1" dirty="0" smtClean="0">
                <a:solidFill>
                  <a:srgbClr val="FF0000"/>
                </a:solidFill>
              </a:rPr>
              <a:t>empoderamiento</a:t>
            </a:r>
            <a:r>
              <a:rPr lang="es-ES" sz="2000" b="1" dirty="0" smtClean="0"/>
              <a:t>, acompañarles  en el proceso de </a:t>
            </a:r>
            <a:r>
              <a:rPr lang="es-ES" sz="2000" b="1" dirty="0" smtClean="0">
                <a:solidFill>
                  <a:srgbClr val="FF0000"/>
                </a:solidFill>
              </a:rPr>
              <a:t>hacer oír su voz</a:t>
            </a:r>
            <a:r>
              <a:rPr lang="es-ES" sz="2000" b="1" dirty="0" smtClean="0"/>
              <a:t>, de </a:t>
            </a:r>
            <a:r>
              <a:rPr lang="es-ES" sz="2000" b="1" dirty="0" smtClean="0">
                <a:solidFill>
                  <a:srgbClr val="FF0000"/>
                </a:solidFill>
              </a:rPr>
              <a:t>hacerse “visibles” </a:t>
            </a:r>
            <a:r>
              <a:rPr lang="es-ES" sz="2000" b="1" dirty="0" smtClean="0"/>
              <a:t>en la sociedad –</a:t>
            </a:r>
          </a:p>
          <a:p>
            <a:pPr>
              <a:buFont typeface="Wingdings" pitchFamily="2" charset="2"/>
              <a:buNone/>
              <a:defRPr/>
            </a:pPr>
            <a:r>
              <a:rPr lang="es-ES" sz="2000" b="1" dirty="0" smtClean="0"/>
              <a:t>    y </a:t>
            </a:r>
            <a:r>
              <a:rPr lang="es-ES" sz="2000" dirty="0" smtClean="0"/>
              <a:t>cuidar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b="1" dirty="0" smtClean="0">
                <a:solidFill>
                  <a:srgbClr val="FF0000"/>
                </a:solidFill>
              </a:rPr>
              <a:t>la tierra  </a:t>
            </a:r>
            <a:r>
              <a:rPr lang="es-ES" sz="2000" dirty="0" smtClean="0"/>
              <a:t>(ver LS 139)</a:t>
            </a:r>
          </a:p>
          <a:p>
            <a:pPr>
              <a:buFont typeface="Wingdings" pitchFamily="2" charset="2"/>
              <a:buNone/>
              <a:defRPr/>
            </a:pPr>
            <a:endParaRPr lang="es-ES" sz="2000" b="1" dirty="0" smtClean="0"/>
          </a:p>
          <a:p>
            <a:pPr>
              <a:defRPr/>
            </a:pPr>
            <a:r>
              <a:rPr lang="es-ES" sz="2400" b="1" dirty="0" smtClean="0">
                <a:solidFill>
                  <a:schemeClr val="tx2"/>
                </a:solidFill>
              </a:rPr>
              <a:t>Ecología integral   (“</a:t>
            </a:r>
            <a:r>
              <a:rPr lang="es-ES" sz="2400" b="1" dirty="0" err="1" smtClean="0">
                <a:solidFill>
                  <a:schemeClr val="tx2"/>
                </a:solidFill>
              </a:rPr>
              <a:t>oikos</a:t>
            </a:r>
            <a:r>
              <a:rPr lang="es-ES" sz="2400" b="1" dirty="0" smtClean="0">
                <a:solidFill>
                  <a:schemeClr val="tx2"/>
                </a:solidFill>
              </a:rPr>
              <a:t>”) – economía - ecumenismo</a:t>
            </a:r>
          </a:p>
          <a:p>
            <a:pPr>
              <a:defRPr/>
            </a:pPr>
            <a:endParaRPr lang="es-ES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la-Latn" b="1" smtClean="0"/>
              <a:t>“Todo está relacionado”</a:t>
            </a:r>
          </a:p>
        </p:txBody>
      </p:sp>
      <p:sp>
        <p:nvSpPr>
          <p:cNvPr id="20483" name="2 Marcador de contenido"/>
          <p:cNvSpPr>
            <a:spLocks noGrp="1"/>
          </p:cNvSpPr>
          <p:nvPr>
            <p:ph idx="1"/>
          </p:nvPr>
        </p:nvSpPr>
        <p:spPr>
          <a:xfrm>
            <a:off x="457200" y="1717675"/>
            <a:ext cx="8686800" cy="5140325"/>
          </a:xfrm>
        </p:spPr>
        <p:txBody>
          <a:bodyPr/>
          <a:lstStyle/>
          <a:p>
            <a:pPr>
              <a:defRPr/>
            </a:pPr>
            <a:r>
              <a:rPr lang="es-ES" sz="2200" dirty="0" smtClean="0"/>
              <a:t>“que la </a:t>
            </a:r>
            <a:r>
              <a:rPr lang="es-ES" sz="2200" b="1" dirty="0" smtClean="0">
                <a:solidFill>
                  <a:srgbClr val="FF0000"/>
                </a:solidFill>
              </a:rPr>
              <a:t>indiferencia</a:t>
            </a:r>
            <a:r>
              <a:rPr lang="es-ES" sz="2200" dirty="0" smtClean="0">
                <a:solidFill>
                  <a:srgbClr val="FF0000"/>
                </a:solidFill>
              </a:rPr>
              <a:t> </a:t>
            </a:r>
            <a:r>
              <a:rPr lang="es-ES" sz="2200" dirty="0" smtClean="0"/>
              <a:t>y la </a:t>
            </a:r>
            <a:r>
              <a:rPr lang="es-ES" sz="2200" b="1" dirty="0" smtClean="0">
                <a:solidFill>
                  <a:srgbClr val="FF0000"/>
                </a:solidFill>
              </a:rPr>
              <a:t>crueldad</a:t>
            </a:r>
            <a:r>
              <a:rPr lang="es-ES" sz="2200" dirty="0" smtClean="0"/>
              <a:t> ante las demás criaturas de este mundo siempre terminan trasladándose de algún modo al trato que damos a otros seres humanos. </a:t>
            </a:r>
            <a:r>
              <a:rPr lang="es-ES" sz="2200" b="1" dirty="0" smtClean="0">
                <a:solidFill>
                  <a:srgbClr val="FF0000"/>
                </a:solidFill>
              </a:rPr>
              <a:t>El corazón es uno solo</a:t>
            </a:r>
            <a:r>
              <a:rPr lang="es-ES" sz="2200" dirty="0" smtClean="0">
                <a:solidFill>
                  <a:srgbClr val="FF0000"/>
                </a:solidFill>
              </a:rPr>
              <a:t> </a:t>
            </a:r>
            <a:r>
              <a:rPr lang="es-ES" sz="2200" dirty="0" smtClean="0"/>
              <a:t>[…]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ES" sz="2200" dirty="0"/>
              <a:t> </a:t>
            </a:r>
            <a:r>
              <a:rPr lang="es-ES" sz="2200" dirty="0" smtClean="0"/>
              <a:t>  </a:t>
            </a:r>
            <a:r>
              <a:rPr lang="es-ES" sz="2200" b="1" dirty="0" smtClean="0">
                <a:solidFill>
                  <a:srgbClr val="FF0000"/>
                </a:solidFill>
              </a:rPr>
              <a:t>Todo enseñamiento </a:t>
            </a:r>
            <a:r>
              <a:rPr lang="es-ES" sz="2200" dirty="0" smtClean="0"/>
              <a:t>con cualquier criatura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ES" sz="2200" dirty="0"/>
              <a:t> </a:t>
            </a:r>
            <a:r>
              <a:rPr lang="es-ES" sz="2200" dirty="0" smtClean="0"/>
              <a:t>  es </a:t>
            </a:r>
            <a:r>
              <a:rPr lang="es-ES" sz="2200" b="1" dirty="0" smtClean="0">
                <a:solidFill>
                  <a:srgbClr val="FF0000"/>
                </a:solidFill>
              </a:rPr>
              <a:t>contraria a la dignidad humana</a:t>
            </a:r>
            <a:r>
              <a:rPr lang="es-ES" sz="2200" dirty="0" smtClean="0"/>
              <a:t>”   (LS 92)                                                 </a:t>
            </a:r>
          </a:p>
        </p:txBody>
      </p:sp>
      <p:pic>
        <p:nvPicPr>
          <p:cNvPr id="24580" name="4 Imagen" descr="http://voces.org.sv/wp-content/uploads/2013/02/Inundaciones-Per%C3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6" b="5270"/>
          <a:stretch>
            <a:fillRect/>
          </a:stretch>
        </p:blipFill>
        <p:spPr bwMode="auto">
          <a:xfrm>
            <a:off x="2930525" y="4184650"/>
            <a:ext cx="34163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5 Imagen" descr="https://redaccion.lamula.pe/media/uploads/d7670a66-314f-44b5-86f7-07f53f6211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22"/>
          <a:stretch>
            <a:fillRect/>
          </a:stretch>
        </p:blipFill>
        <p:spPr bwMode="auto">
          <a:xfrm rot="-607798">
            <a:off x="168275" y="4310063"/>
            <a:ext cx="2557463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6 Imagen" descr="http://img.src.ca/2013/11/10/635x357/AFP_131110_m65vt_typhon-tacloban-philippines_sn6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7" r="2171" b="-72"/>
          <a:stretch>
            <a:fillRect/>
          </a:stretch>
        </p:blipFill>
        <p:spPr bwMode="auto">
          <a:xfrm rot="822584">
            <a:off x="6376988" y="4627563"/>
            <a:ext cx="297973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altLang="la-Latn" b="1" smtClean="0">
                <a:solidFill>
                  <a:srgbClr val="FF0000"/>
                </a:solidFill>
              </a:rPr>
              <a:t>Cultura del descarte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379538"/>
            <a:ext cx="2278063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9571">
            <a:off x="4700588" y="3957638"/>
            <a:ext cx="4746625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7568">
            <a:off x="1050925" y="4224338"/>
            <a:ext cx="3333750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96646">
            <a:off x="5111750" y="1554163"/>
            <a:ext cx="2160588" cy="2409825"/>
          </a:xfr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57262"/>
          </a:xfrm>
        </p:spPr>
        <p:txBody>
          <a:bodyPr/>
          <a:lstStyle/>
          <a:p>
            <a:r>
              <a:rPr lang="es-ES" altLang="la-Latn" sz="3800" b="1" smtClean="0"/>
              <a:t>A cada persona que habita este planeta 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altLang="la-Latn" smtClean="0"/>
          </a:p>
        </p:txBody>
      </p:sp>
      <p:pic>
        <p:nvPicPr>
          <p:cNvPr id="8196" name="3 Imagen" descr="http://www.encristiano.com/3097/carta-enciclica-laudato-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47800"/>
            <a:ext cx="4016375" cy="54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altLang="la-Latn" sz="3700" b="1" smtClean="0"/>
              <a:t>La Tierra – un complejo sistema de vida</a:t>
            </a:r>
          </a:p>
        </p:txBody>
      </p:sp>
      <p:sp>
        <p:nvSpPr>
          <p:cNvPr id="26627" name="2 Marcador de contenido"/>
          <p:cNvSpPr>
            <a:spLocks noGrp="1"/>
          </p:cNvSpPr>
          <p:nvPr>
            <p:ph idx="1"/>
          </p:nvPr>
        </p:nvSpPr>
        <p:spPr>
          <a:xfrm>
            <a:off x="457200" y="2001838"/>
            <a:ext cx="8340725" cy="48561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s-PE" altLang="la-Latn" sz="3400" smtClean="0"/>
              <a:t>Un </a:t>
            </a:r>
            <a:r>
              <a:rPr lang="es-PE" altLang="la-Latn" sz="3400" b="1" smtClean="0"/>
              <a:t>crecimiento ilimitado </a:t>
            </a:r>
            <a:r>
              <a:rPr lang="es-PE" altLang="la-Latn" sz="3400" b="1" smtClean="0">
                <a:solidFill>
                  <a:srgbClr val="FF0000"/>
                </a:solidFill>
              </a:rPr>
              <a:t>destruye </a:t>
            </a:r>
            <a:r>
              <a:rPr lang="es-PE" altLang="la-Latn" sz="3400" b="1" smtClean="0">
                <a:solidFill>
                  <a:schemeClr val="tx2"/>
                </a:solidFill>
              </a:rPr>
              <a:t>sistemas limitados </a:t>
            </a:r>
          </a:p>
          <a:p>
            <a:pPr algn="ctr">
              <a:buFont typeface="Wingdings" pitchFamily="2" charset="2"/>
              <a:buNone/>
            </a:pPr>
            <a:endParaRPr lang="es-PE" altLang="la-Latn" b="1" smtClean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None/>
            </a:pPr>
            <a:endParaRPr lang="es-PE" altLang="la-Latn" b="1" smtClean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None/>
            </a:pPr>
            <a:endParaRPr lang="es-PE" altLang="la-Latn" b="1" smtClean="0">
              <a:solidFill>
                <a:schemeClr val="tx2"/>
              </a:solidFill>
            </a:endParaRPr>
          </a:p>
          <a:p>
            <a:pPr algn="ctr">
              <a:buFont typeface="Wingdings" pitchFamily="2" charset="2"/>
              <a:buNone/>
            </a:pPr>
            <a:endParaRPr lang="es-PE" altLang="la-Latn" b="1" smtClean="0">
              <a:solidFill>
                <a:schemeClr val="tx2"/>
              </a:solidFill>
            </a:endParaRPr>
          </a:p>
        </p:txBody>
      </p:sp>
      <p:pic>
        <p:nvPicPr>
          <p:cNvPr id="26628" name="5 Imagen" descr="https://encrypted-tbn2.gstatic.com/images?q=tbn:ANd9GcTlIjhX8TKQpzHmdz-h2mHQ2zzz-YheQzjeFai5Rzx8Z5k-4SjL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187700"/>
            <a:ext cx="3830637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la-Latn" b="1" smtClean="0"/>
              <a:t>Ecología integral – Bien Común</a:t>
            </a:r>
          </a:p>
        </p:txBody>
      </p:sp>
      <p:sp>
        <p:nvSpPr>
          <p:cNvPr id="21507" name="2 Marcador de contenido"/>
          <p:cNvSpPr>
            <a:spLocks noGrp="1"/>
          </p:cNvSpPr>
          <p:nvPr>
            <p:ph idx="1"/>
          </p:nvPr>
        </p:nvSpPr>
        <p:spPr>
          <a:xfrm>
            <a:off x="457200" y="1798638"/>
            <a:ext cx="8686800" cy="4906962"/>
          </a:xfrm>
        </p:spPr>
        <p:txBody>
          <a:bodyPr/>
          <a:lstStyle/>
          <a:p>
            <a:r>
              <a:rPr lang="es-ES" altLang="la-Latn" sz="2200" smtClean="0"/>
              <a:t>“La </a:t>
            </a:r>
            <a:r>
              <a:rPr lang="es-ES" altLang="la-Latn" sz="2200" b="1" smtClean="0">
                <a:solidFill>
                  <a:srgbClr val="FF0000"/>
                </a:solidFill>
              </a:rPr>
              <a:t>tierra</a:t>
            </a:r>
            <a:r>
              <a:rPr lang="es-ES" altLang="la-Latn" sz="2200" smtClean="0"/>
              <a:t> es esencialmente </a:t>
            </a:r>
            <a:r>
              <a:rPr lang="es-ES" altLang="la-Latn" sz="2200" b="1" smtClean="0">
                <a:solidFill>
                  <a:srgbClr val="FF0000"/>
                </a:solidFill>
              </a:rPr>
              <a:t>una</a:t>
            </a:r>
            <a:r>
              <a:rPr lang="es-ES" altLang="la-Latn" sz="2200" smtClean="0"/>
              <a:t> </a:t>
            </a:r>
            <a:r>
              <a:rPr lang="es-ES" altLang="la-Latn" sz="2200" b="1" smtClean="0">
                <a:solidFill>
                  <a:srgbClr val="FF0000"/>
                </a:solidFill>
              </a:rPr>
              <a:t>herencia común</a:t>
            </a:r>
            <a:r>
              <a:rPr lang="es-ES" altLang="la-Latn" sz="2200" smtClean="0"/>
              <a:t>, cuyos frutos deben beneficiar a todos. ..]” (LS 93).</a:t>
            </a:r>
          </a:p>
          <a:p>
            <a:endParaRPr lang="es-ES" altLang="la-Latn" sz="1800" smtClean="0"/>
          </a:p>
          <a:p>
            <a:r>
              <a:rPr lang="es-ES" altLang="la-Latn" sz="2200" smtClean="0"/>
              <a:t>“el </a:t>
            </a:r>
            <a:r>
              <a:rPr lang="es-ES" altLang="la-Latn" sz="2200" b="1" smtClean="0">
                <a:solidFill>
                  <a:srgbClr val="FF0000"/>
                </a:solidFill>
              </a:rPr>
              <a:t>clima</a:t>
            </a:r>
            <a:r>
              <a:rPr lang="es-ES" altLang="la-Latn" sz="2200" smtClean="0"/>
              <a:t> es un </a:t>
            </a:r>
            <a:r>
              <a:rPr lang="es-ES" altLang="la-Latn" sz="2200" b="1" smtClean="0">
                <a:solidFill>
                  <a:srgbClr val="FF0000"/>
                </a:solidFill>
              </a:rPr>
              <a:t>bien común</a:t>
            </a:r>
            <a:r>
              <a:rPr lang="es-ES" altLang="la-Latn" sz="2200" smtClean="0"/>
              <a:t>, de todos y para todos. A nivel global, es un </a:t>
            </a:r>
            <a:r>
              <a:rPr lang="es-ES" altLang="la-Latn" sz="2200" b="1" smtClean="0">
                <a:solidFill>
                  <a:srgbClr val="FF0000"/>
                </a:solidFill>
              </a:rPr>
              <a:t>sistema complejo </a:t>
            </a:r>
            <a:r>
              <a:rPr lang="es-ES" altLang="la-Latn" sz="2200" smtClean="0"/>
              <a:t>relacionado con muchas condiciones esenciales para la vida humana” (LS 23). </a:t>
            </a:r>
          </a:p>
          <a:p>
            <a:endParaRPr lang="es-ES" altLang="la-Latn" sz="1200" smtClean="0"/>
          </a:p>
          <a:p>
            <a:r>
              <a:rPr lang="es-ES" altLang="la-Latn" sz="2200" smtClean="0"/>
              <a:t>requiere de </a:t>
            </a:r>
            <a:r>
              <a:rPr lang="es-ES" altLang="la-Latn" sz="2200" b="1" smtClean="0">
                <a:solidFill>
                  <a:srgbClr val="FF0000"/>
                </a:solidFill>
              </a:rPr>
              <a:t>justicia global</a:t>
            </a:r>
            <a:endParaRPr lang="es-ES" altLang="la-Latn" sz="2200" smtClean="0">
              <a:solidFill>
                <a:srgbClr val="FF0000"/>
              </a:solidFill>
            </a:endParaRPr>
          </a:p>
        </p:txBody>
      </p:sp>
      <p:pic>
        <p:nvPicPr>
          <p:cNvPr id="27652" name="5 Imagen" descr="https://encrypted-tbn2.gstatic.com/images?q=tbn:ANd9GcTlIjhX8TKQpzHmdz-h2mHQ2zzz-YheQzjeFai5Rzx8Z5k-4SjL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4108450"/>
            <a:ext cx="28702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35025"/>
          </a:xfrm>
        </p:spPr>
        <p:txBody>
          <a:bodyPr/>
          <a:lstStyle/>
          <a:p>
            <a:r>
              <a:rPr lang="es-ES" altLang="la-Latn" sz="4000" b="1" smtClean="0">
                <a:latin typeface="Aharoni" pitchFamily="2" charset="-79"/>
                <a:cs typeface="Aharoni" pitchFamily="2" charset="-79"/>
              </a:rPr>
              <a:t>Conversión ecológica</a:t>
            </a:r>
            <a:endParaRPr lang="es-ES" altLang="la-Latn" sz="4000" b="1" smtClean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>
              <a:defRPr/>
            </a:pPr>
            <a:r>
              <a:rPr lang="es-ES" sz="2200" dirty="0" smtClean="0"/>
              <a:t>«Que los seres humanos </a:t>
            </a:r>
            <a:r>
              <a:rPr lang="es-ES" sz="2200" b="1" dirty="0" smtClean="0">
                <a:solidFill>
                  <a:srgbClr val="FF0000"/>
                </a:solidFill>
              </a:rPr>
              <a:t>destruyan la diversidad biológica</a:t>
            </a:r>
            <a:r>
              <a:rPr lang="es-ES" sz="2200" dirty="0" smtClean="0"/>
              <a:t> en la creación divina;</a:t>
            </a:r>
          </a:p>
          <a:p>
            <a:pPr>
              <a:defRPr/>
            </a:pPr>
            <a:endParaRPr lang="es-ES" sz="1400" dirty="0" smtClean="0"/>
          </a:p>
          <a:p>
            <a:pPr>
              <a:defRPr/>
            </a:pPr>
            <a:r>
              <a:rPr lang="es-ES" sz="2200" dirty="0" smtClean="0"/>
              <a:t>que los seres humanos </a:t>
            </a:r>
            <a:r>
              <a:rPr lang="es-ES" sz="2200" b="1" dirty="0" smtClean="0">
                <a:solidFill>
                  <a:srgbClr val="FF0000"/>
                </a:solidFill>
              </a:rPr>
              <a:t>degraden</a:t>
            </a:r>
            <a:r>
              <a:rPr lang="es-ES" sz="2200" dirty="0" smtClean="0"/>
              <a:t> la </a:t>
            </a:r>
            <a:r>
              <a:rPr lang="es-ES" sz="2200" b="1" dirty="0" smtClean="0">
                <a:solidFill>
                  <a:srgbClr val="FF0000"/>
                </a:solidFill>
              </a:rPr>
              <a:t>integridad de la tierra</a:t>
            </a:r>
            <a:r>
              <a:rPr lang="es-ES" sz="2200" dirty="0" smtClean="0"/>
              <a:t> y </a:t>
            </a:r>
            <a:r>
              <a:rPr lang="es-ES" sz="2200" b="1" dirty="0" smtClean="0">
                <a:solidFill>
                  <a:srgbClr val="FF0000"/>
                </a:solidFill>
              </a:rPr>
              <a:t>contribuyan al cambio climático</a:t>
            </a:r>
            <a:r>
              <a:rPr lang="es-ES" sz="2200" dirty="0" smtClean="0"/>
              <a:t>,</a:t>
            </a:r>
          </a:p>
          <a:p>
            <a:pPr>
              <a:defRPr/>
            </a:pPr>
            <a:endParaRPr lang="es-ES" sz="1800" dirty="0" smtClean="0"/>
          </a:p>
          <a:p>
            <a:pPr>
              <a:defRPr/>
            </a:pPr>
            <a:r>
              <a:rPr lang="es-ES" sz="2200" b="1" dirty="0" smtClean="0">
                <a:solidFill>
                  <a:srgbClr val="FF0000"/>
                </a:solidFill>
              </a:rPr>
              <a:t>desnudando la tierra de sus bosques </a:t>
            </a:r>
            <a:r>
              <a:rPr lang="es-ES" sz="2200" dirty="0" smtClean="0"/>
              <a:t>naturales o destruyendo sus zonas húmedas;</a:t>
            </a:r>
          </a:p>
          <a:p>
            <a:pPr>
              <a:defRPr/>
            </a:pPr>
            <a:endParaRPr lang="es-ES" sz="1800" dirty="0" smtClean="0"/>
          </a:p>
          <a:p>
            <a:pPr>
              <a:defRPr/>
            </a:pPr>
            <a:r>
              <a:rPr lang="es-ES" sz="2200" dirty="0" smtClean="0"/>
              <a:t>que los seres humanos </a:t>
            </a:r>
            <a:r>
              <a:rPr lang="es-ES" sz="2200" b="1" dirty="0" smtClean="0">
                <a:solidFill>
                  <a:srgbClr val="FF0000"/>
                </a:solidFill>
              </a:rPr>
              <a:t>contaminen las aguas</a:t>
            </a:r>
            <a:r>
              <a:rPr lang="es-ES" sz="2200" dirty="0" smtClean="0"/>
              <a:t>, el suelo, el aire.</a:t>
            </a:r>
          </a:p>
          <a:p>
            <a:pPr>
              <a:defRPr/>
            </a:pPr>
            <a:endParaRPr lang="es-ES" sz="12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s-ES" sz="2200" b="1" dirty="0" smtClean="0">
                <a:solidFill>
                  <a:srgbClr val="FF0000"/>
                </a:solidFill>
              </a:rPr>
              <a:t>           Todos estos son pecados</a:t>
            </a:r>
            <a:r>
              <a:rPr lang="es-ES" sz="2200" dirty="0" smtClean="0"/>
              <a:t>.»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s-ES" sz="22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s-ES" sz="2200" dirty="0" smtClean="0"/>
              <a:t>                                                    Patriarca Bartolomé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ES" sz="2200" dirty="0" smtClean="0"/>
              <a:t>                                     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la-Latn" b="1" smtClean="0">
                <a:latin typeface="Aharoni" pitchFamily="2" charset="-79"/>
                <a:cs typeface="Aharoni" pitchFamily="2" charset="-79"/>
              </a:rPr>
              <a:t>Conversión ecológica significa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60525"/>
            <a:ext cx="8686800" cy="5091113"/>
          </a:xfrm>
        </p:spPr>
        <p:txBody>
          <a:bodyPr/>
          <a:lstStyle/>
          <a:p>
            <a:pPr>
              <a:defRPr/>
            </a:pPr>
            <a:r>
              <a:rPr lang="es-ES" sz="2400" b="1" dirty="0" smtClean="0"/>
              <a:t>Dar el paso:</a:t>
            </a:r>
          </a:p>
          <a:p>
            <a:pPr>
              <a:defRPr/>
            </a:pPr>
            <a:endParaRPr lang="es-ES" sz="1600" b="1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es-ES" sz="2400" dirty="0" smtClean="0"/>
              <a:t>«</a:t>
            </a:r>
            <a:r>
              <a:rPr lang="es-ES" sz="2400" b="1" dirty="0" smtClean="0">
                <a:solidFill>
                  <a:srgbClr val="FF0000"/>
                </a:solidFill>
              </a:rPr>
              <a:t>de la avidez a la generosidad</a:t>
            </a:r>
            <a:r>
              <a:rPr lang="es-ES" sz="2400" dirty="0" smtClean="0"/>
              <a:t>, del </a:t>
            </a:r>
            <a:r>
              <a:rPr lang="es-ES" sz="2400" b="1" dirty="0" smtClean="0">
                <a:solidFill>
                  <a:srgbClr val="FF0000"/>
                </a:solidFill>
              </a:rPr>
              <a:t>desperdicio a la capacidad de compartir</a:t>
            </a:r>
            <a:r>
              <a:rPr lang="es-ES" sz="2400" dirty="0" smtClean="0"/>
              <a:t>,</a:t>
            </a:r>
          </a:p>
          <a:p>
            <a:pPr>
              <a:buFont typeface="Wingdings" pitchFamily="2" charset="2"/>
              <a:buChar char="§"/>
              <a:defRPr/>
            </a:pPr>
            <a:endParaRPr lang="es-ES" sz="1800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es-ES" sz="2400" dirty="0" smtClean="0"/>
              <a:t>en una </a:t>
            </a:r>
            <a:r>
              <a:rPr lang="es-ES" sz="2400" b="1" dirty="0" smtClean="0">
                <a:solidFill>
                  <a:srgbClr val="FF0000"/>
                </a:solidFill>
              </a:rPr>
              <a:t>ascesis</a:t>
            </a:r>
            <a:r>
              <a:rPr lang="es-ES" sz="2400" dirty="0" smtClean="0"/>
              <a:t> que «significa </a:t>
            </a:r>
            <a:r>
              <a:rPr lang="es-ES" sz="2400" b="1" dirty="0" smtClean="0">
                <a:solidFill>
                  <a:srgbClr val="FF0000"/>
                </a:solidFill>
              </a:rPr>
              <a:t>aprender a dar</a:t>
            </a:r>
            <a:r>
              <a:rPr lang="es-ES" sz="2400" dirty="0" smtClean="0"/>
              <a:t>, y no simplemente renunciar. </a:t>
            </a:r>
          </a:p>
          <a:p>
            <a:pPr>
              <a:defRPr/>
            </a:pPr>
            <a:endParaRPr lang="es-ES" sz="180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es-ES" sz="2400" dirty="0" smtClean="0"/>
              <a:t>Es </a:t>
            </a:r>
            <a:r>
              <a:rPr lang="es-ES" sz="2400" b="1" dirty="0" smtClean="0">
                <a:solidFill>
                  <a:srgbClr val="FF0000"/>
                </a:solidFill>
              </a:rPr>
              <a:t>un modo de amar</a:t>
            </a:r>
            <a:r>
              <a:rPr lang="es-ES" sz="2400" dirty="0" smtClean="0"/>
              <a:t>, de </a:t>
            </a:r>
            <a:r>
              <a:rPr lang="es-ES" sz="2400" b="1" dirty="0" smtClean="0">
                <a:solidFill>
                  <a:srgbClr val="FF0000"/>
                </a:solidFill>
              </a:rPr>
              <a:t>pasar</a:t>
            </a:r>
            <a:r>
              <a:rPr lang="es-ES" sz="2400" dirty="0" smtClean="0"/>
              <a:t> poco a poco </a:t>
            </a:r>
            <a:r>
              <a:rPr lang="es-ES" sz="2400" b="1" dirty="0" smtClean="0">
                <a:solidFill>
                  <a:srgbClr val="FF0000"/>
                </a:solidFill>
              </a:rPr>
              <a:t>de lo que yo quiero a lo que necesita el mundo de Dios.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ES" sz="2400" b="1" dirty="0">
                <a:solidFill>
                  <a:srgbClr val="FF0000"/>
                </a:solidFill>
              </a:rPr>
              <a:t> </a:t>
            </a:r>
            <a:r>
              <a:rPr lang="es-ES" sz="2400" b="1" dirty="0" smtClean="0">
                <a:solidFill>
                  <a:srgbClr val="FF0000"/>
                </a:solidFill>
              </a:rPr>
              <a:t>                                </a:t>
            </a:r>
            <a:r>
              <a:rPr lang="es-ES" sz="2400" dirty="0" smtClean="0"/>
              <a:t>Patriarca Bartolomé</a:t>
            </a:r>
            <a:endParaRPr lang="es-ES" sz="2400" dirty="0"/>
          </a:p>
        </p:txBody>
      </p:sp>
      <p:sp>
        <p:nvSpPr>
          <p:cNvPr id="29700" name="1 Título"/>
          <p:cNvSpPr txBox="1">
            <a:spLocks/>
          </p:cNvSpPr>
          <p:nvPr/>
        </p:nvSpPr>
        <p:spPr bwMode="auto">
          <a:xfrm>
            <a:off x="457200" y="277813"/>
            <a:ext cx="8229600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s-ES" altLang="la-Latn" sz="3800" b="1">
                <a:solidFill>
                  <a:schemeClr val="tx2"/>
                </a:solidFill>
                <a:latin typeface="Garamond" pitchFamily="18" charset="0"/>
              </a:rPr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la-Latn" b="1" smtClean="0"/>
              <a:t>Una espiritualidad integral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s-ES" altLang="la-Latn" smtClean="0"/>
          </a:p>
          <a:p>
            <a:pPr marL="0" indent="0">
              <a:buFont typeface="Wingdings" pitchFamily="2" charset="2"/>
              <a:buNone/>
            </a:pPr>
            <a:r>
              <a:rPr lang="es-ES" altLang="la-Latn" sz="2600" smtClean="0"/>
              <a:t>«… donde la espiritualidad </a:t>
            </a:r>
            <a:r>
              <a:rPr lang="es-ES" altLang="la-Latn" sz="2600" b="1" smtClean="0"/>
              <a:t>no está desconectada del propio cuerpo</a:t>
            </a:r>
            <a:r>
              <a:rPr lang="es-ES" altLang="la-Latn" sz="2600" smtClean="0"/>
              <a:t> ni </a:t>
            </a:r>
            <a:r>
              <a:rPr lang="es-ES" altLang="la-Latn" sz="2600" b="1" smtClean="0"/>
              <a:t>de la naturaleza</a:t>
            </a:r>
            <a:r>
              <a:rPr lang="es-ES" altLang="la-Latn" sz="2600" smtClean="0"/>
              <a:t> o </a:t>
            </a:r>
            <a:r>
              <a:rPr lang="es-ES" altLang="la-Latn" sz="2600" b="1" smtClean="0"/>
              <a:t>de las realidades de este mundo</a:t>
            </a:r>
            <a:r>
              <a:rPr lang="es-ES" altLang="la-Latn" sz="2600" smtClean="0"/>
              <a:t>, sino que se vive en ellas y con ellas con todo lo que nos rodea.»   (LS  216)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3771900"/>
            <a:ext cx="370681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la-Latn" b="1" smtClean="0">
                <a:latin typeface="Aharoni" pitchFamily="2" charset="-79"/>
                <a:cs typeface="Aharoni" pitchFamily="2" charset="-79"/>
              </a:rPr>
              <a:t>Espiritualidad cristiana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la-Latn" sz="2400" smtClean="0"/>
              <a:t>«Alienta </a:t>
            </a:r>
            <a:r>
              <a:rPr lang="es-ES" altLang="la-Latn" sz="2400" b="1" smtClean="0">
                <a:solidFill>
                  <a:srgbClr val="FF0000"/>
                </a:solidFill>
              </a:rPr>
              <a:t>un estilo de vida profético </a:t>
            </a:r>
            <a:r>
              <a:rPr lang="es-ES" altLang="la-Latn" sz="2400" smtClean="0">
                <a:solidFill>
                  <a:srgbClr val="FF0000"/>
                </a:solidFill>
              </a:rPr>
              <a:t>y </a:t>
            </a:r>
            <a:r>
              <a:rPr lang="es-ES" altLang="la-Latn" sz="2400" b="1" smtClean="0">
                <a:solidFill>
                  <a:srgbClr val="FF0000"/>
                </a:solidFill>
              </a:rPr>
              <a:t>contemplativo</a:t>
            </a:r>
            <a:r>
              <a:rPr lang="es-ES" altLang="la-Latn" sz="2400" smtClean="0"/>
              <a:t>» (</a:t>
            </a:r>
            <a:r>
              <a:rPr lang="es-ES" altLang="la-Latn" sz="2400" b="1" smtClean="0">
                <a:solidFill>
                  <a:srgbClr val="FF0000"/>
                </a:solidFill>
              </a:rPr>
              <a:t>belleza</a:t>
            </a:r>
            <a:r>
              <a:rPr lang="es-ES" altLang="la-Latn" sz="2400" smtClean="0"/>
              <a:t>) LS 222; «</a:t>
            </a:r>
            <a:r>
              <a:rPr lang="es-ES" altLang="la-Latn" sz="2400" b="1" smtClean="0">
                <a:solidFill>
                  <a:srgbClr val="FF0000"/>
                </a:solidFill>
              </a:rPr>
              <a:t>descanso celebrativo</a:t>
            </a:r>
            <a:r>
              <a:rPr lang="es-ES" altLang="la-Latn" sz="2400" smtClean="0"/>
              <a:t>» (ritmos)  LS 233</a:t>
            </a:r>
          </a:p>
          <a:p>
            <a:endParaRPr lang="es-ES" altLang="la-Latn" sz="1600" smtClean="0"/>
          </a:p>
          <a:p>
            <a:r>
              <a:rPr lang="es-ES" altLang="la-Latn" sz="2400" smtClean="0"/>
              <a:t>«Capaz de </a:t>
            </a:r>
            <a:r>
              <a:rPr lang="es-ES" altLang="la-Latn" sz="2400" b="1" smtClean="0">
                <a:solidFill>
                  <a:srgbClr val="FF0000"/>
                </a:solidFill>
              </a:rPr>
              <a:t>gozar profundamente </a:t>
            </a:r>
            <a:r>
              <a:rPr lang="es-ES" altLang="la-Latn" sz="2400" b="1" smtClean="0"/>
              <a:t>sin obsesionarse por el consumo</a:t>
            </a:r>
            <a:r>
              <a:rPr lang="es-ES" altLang="la-Latn" sz="2400" smtClean="0"/>
              <a:t>»  (LS 222) – “menos es más” (calidad de vida) </a:t>
            </a:r>
          </a:p>
          <a:p>
            <a:endParaRPr lang="es-ES" altLang="la-Latn" sz="1400" smtClean="0"/>
          </a:p>
          <a:p>
            <a:r>
              <a:rPr lang="es-ES" altLang="la-Latn" sz="2400" smtClean="0"/>
              <a:t>Vivir con </a:t>
            </a:r>
            <a:r>
              <a:rPr lang="es-ES" altLang="la-Latn" sz="2400" b="1" smtClean="0">
                <a:solidFill>
                  <a:srgbClr val="C00000"/>
                </a:solidFill>
              </a:rPr>
              <a:t>sana humildad y feliz sobriedad </a:t>
            </a:r>
          </a:p>
          <a:p>
            <a:pPr>
              <a:buFont typeface="Wingdings" pitchFamily="2" charset="2"/>
              <a:buNone/>
            </a:pPr>
            <a:r>
              <a:rPr lang="es-ES" altLang="la-Latn" sz="2400" b="1" smtClean="0">
                <a:solidFill>
                  <a:srgbClr val="C00000"/>
                </a:solidFill>
              </a:rPr>
              <a:t>    </a:t>
            </a:r>
            <a:r>
              <a:rPr lang="es-ES" altLang="la-Latn" sz="2400" smtClean="0"/>
              <a:t>(LS 224), </a:t>
            </a:r>
          </a:p>
          <a:p>
            <a:endParaRPr lang="es-ES" altLang="la-Latn" sz="1600" smtClean="0"/>
          </a:p>
          <a:p>
            <a:r>
              <a:rPr lang="es-ES" altLang="la-Latn" sz="2400" b="1" smtClean="0">
                <a:solidFill>
                  <a:srgbClr val="002060"/>
                </a:solidFill>
              </a:rPr>
              <a:t>Paz interior, libertad, profundidad de la vida</a:t>
            </a:r>
          </a:p>
          <a:p>
            <a:endParaRPr lang="es-ES" altLang="la-Latn" sz="2400" smtClean="0"/>
          </a:p>
          <a:p>
            <a:endParaRPr lang="es-ES" altLang="la-Latn" sz="240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la-Latn" sz="3600" b="1" smtClean="0"/>
              <a:t>Confianza en Dios y en la humanidad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07388" cy="5257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s-ES" sz="2300" dirty="0" smtClean="0"/>
              <a:t>“</a:t>
            </a:r>
            <a:r>
              <a:rPr lang="es-ES" sz="2300" b="1" dirty="0" smtClean="0">
                <a:solidFill>
                  <a:schemeClr val="tx2"/>
                </a:solidFill>
              </a:rPr>
              <a:t>la humanidad aún posee la capacidad de colaborar para construir nuestra casa común” (LS 13). </a:t>
            </a:r>
          </a:p>
          <a:p>
            <a:pPr>
              <a:defRPr/>
            </a:pPr>
            <a:endParaRPr lang="es-ES" sz="18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s-ES" sz="2000" dirty="0" smtClean="0"/>
              <a:t>Vivir en la confianza en el amor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ES" sz="2000" dirty="0" smtClean="0"/>
              <a:t>fiel de </a:t>
            </a:r>
            <a:r>
              <a:rPr lang="es-ES" sz="2000" b="1" dirty="0" smtClean="0">
                <a:solidFill>
                  <a:srgbClr val="FF0000"/>
                </a:solidFill>
              </a:rPr>
              <a:t>Dios “que no da marcha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ES" sz="2000" b="1" dirty="0" smtClean="0">
                <a:solidFill>
                  <a:srgbClr val="FF0000"/>
                </a:solidFill>
              </a:rPr>
              <a:t>atrás en su proyecto de amor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ES" sz="2000" b="1" dirty="0" smtClean="0">
                <a:solidFill>
                  <a:srgbClr val="FF0000"/>
                </a:solidFill>
              </a:rPr>
              <a:t>y no nos abandona”</a:t>
            </a:r>
            <a:r>
              <a:rPr lang="es-ES" sz="2000" dirty="0" smtClean="0">
                <a:solidFill>
                  <a:srgbClr val="FF0000"/>
                </a:solidFill>
              </a:rPr>
              <a:t> </a:t>
            </a:r>
            <a:r>
              <a:rPr lang="es-ES" sz="2000" dirty="0" smtClean="0"/>
              <a:t>(LS 13).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s-ES" sz="20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s-ES" sz="2000" dirty="0" smtClean="0"/>
              <a:t>Por ello “nuestras luchas y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ES" sz="2000" dirty="0" smtClean="0"/>
              <a:t>nuestra preocupación por este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ES" sz="2000" dirty="0" smtClean="0"/>
              <a:t>este planeta </a:t>
            </a:r>
            <a:r>
              <a:rPr lang="es-ES" sz="2000" b="1" dirty="0" smtClean="0">
                <a:solidFill>
                  <a:srgbClr val="FF0000"/>
                </a:solidFill>
              </a:rPr>
              <a:t>no nos quiten el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ES" sz="2000" b="1" dirty="0" smtClean="0">
                <a:solidFill>
                  <a:srgbClr val="FF0000"/>
                </a:solidFill>
              </a:rPr>
              <a:t>gozo de la esperanza</a:t>
            </a:r>
            <a:r>
              <a:rPr lang="es-ES" sz="2000" dirty="0" smtClean="0"/>
              <a:t>” (LS 244). </a:t>
            </a:r>
            <a:endParaRPr lang="es-ES" sz="2000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2363788"/>
            <a:ext cx="3105150" cy="449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11325"/>
            <a:ext cx="8229600" cy="51466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de-DE" altLang="la-Latn" sz="4800" b="1" smtClean="0">
              <a:solidFill>
                <a:srgbClr val="0000FF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de-DE" altLang="la-Latn" sz="6600" smtClean="0">
                <a:solidFill>
                  <a:srgbClr val="669900"/>
                </a:solidFill>
                <a:latin typeface="Bookman Old Style" pitchFamily="18" charset="0"/>
              </a:rPr>
              <a:t>GRACIAS</a:t>
            </a:r>
            <a:endParaRPr lang="de-DE" altLang="la-Latn" sz="660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la-Latn" sz="3200" b="1" smtClean="0"/>
              <a:t>Perú: Su gran vulnerabilidad al cambio climático</a:t>
            </a:r>
            <a:r>
              <a:rPr lang="en-US" altLang="la-Latn" smtClean="0"/>
              <a:t> </a:t>
            </a:r>
            <a:endParaRPr lang="de-DE" altLang="la-Latn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9075"/>
            <a:ext cx="8229600" cy="5368925"/>
          </a:xfrm>
        </p:spPr>
        <p:txBody>
          <a:bodyPr/>
          <a:lstStyle/>
          <a:p>
            <a:pPr eaLnBrk="1" hangingPunct="1"/>
            <a:r>
              <a:rPr lang="en-US" altLang="la-Latn" sz="2000" b="1" smtClean="0"/>
              <a:t>Perú</a:t>
            </a:r>
            <a:r>
              <a:rPr lang="en-US" altLang="la-Latn" sz="2000" smtClean="0"/>
              <a:t> es, uno de los paísses más vulnerables al cambio climatico </a:t>
            </a:r>
          </a:p>
          <a:p>
            <a:pPr eaLnBrk="1" hangingPunct="1"/>
            <a:endParaRPr lang="en-US" altLang="la-Latn" sz="2000" smtClean="0"/>
          </a:p>
          <a:p>
            <a:pPr eaLnBrk="1" hangingPunct="1"/>
            <a:r>
              <a:rPr lang="en-US" altLang="la-Latn" sz="2000" smtClean="0"/>
              <a:t>El </a:t>
            </a:r>
            <a:r>
              <a:rPr lang="en-US" altLang="la-Latn" sz="2000" b="1" smtClean="0"/>
              <a:t>Perú</a:t>
            </a:r>
            <a:r>
              <a:rPr lang="en-US" altLang="la-Latn" sz="2000" smtClean="0"/>
              <a:t> emite sólo el 0,4% (cifra del a</a:t>
            </a:r>
            <a:r>
              <a:rPr lang="de-DE" altLang="la-Latn" sz="2000" smtClean="0"/>
              <a:t>ñ</a:t>
            </a:r>
            <a:r>
              <a:rPr lang="en-US" altLang="la-Latn" sz="2000" smtClean="0"/>
              <a:t>o 2000) de las emisiones globales de los gases invernaderos.</a:t>
            </a:r>
          </a:p>
          <a:p>
            <a:pPr eaLnBrk="1" hangingPunct="1"/>
            <a:endParaRPr lang="en-US" altLang="la-Latn" sz="9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la-Latn" sz="2000" smtClean="0"/>
              <a:t>	</a:t>
            </a:r>
            <a:r>
              <a:rPr lang="en-US" altLang="la-Latn" sz="2000" b="1" smtClean="0"/>
              <a:t>Fuentes principales: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la-Latn" sz="2000" smtClean="0"/>
              <a:t>    1. conversión de bosques y pasturas</a:t>
            </a:r>
          </a:p>
          <a:p>
            <a:pPr eaLnBrk="1" hangingPunct="1">
              <a:buFont typeface="Wingdings" pitchFamily="2" charset="2"/>
              <a:buNone/>
            </a:pPr>
            <a:endParaRPr lang="en-US" altLang="la-Latn" sz="10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la-Latn" sz="2000" smtClean="0"/>
              <a:t>    2. energía utilizada (princ. por el transporte)</a:t>
            </a:r>
          </a:p>
          <a:p>
            <a:pPr eaLnBrk="1" hangingPunct="1">
              <a:buFont typeface="Wingdings" pitchFamily="2" charset="2"/>
              <a:buNone/>
            </a:pPr>
            <a:endParaRPr lang="en-US" altLang="la-Latn" sz="10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la-Latn" sz="2000" smtClean="0"/>
              <a:t>    3. agricultura   </a:t>
            </a:r>
          </a:p>
          <a:p>
            <a:pPr eaLnBrk="1" hangingPunct="1">
              <a:buFont typeface="Wingdings" pitchFamily="2" charset="2"/>
              <a:buNone/>
            </a:pPr>
            <a:endParaRPr lang="en-US" altLang="la-Latn" sz="10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la-Latn" sz="2000" smtClean="0"/>
              <a:t>    4. procesos industriales  </a:t>
            </a:r>
          </a:p>
          <a:p>
            <a:pPr eaLnBrk="1" hangingPunct="1">
              <a:buFont typeface="Wingdings" pitchFamily="2" charset="2"/>
              <a:buNone/>
            </a:pPr>
            <a:endParaRPr lang="en-US" altLang="la-Latn" sz="12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la-Latn" sz="2000" smtClean="0"/>
              <a:t>    5. gestión de desechos</a:t>
            </a:r>
          </a:p>
          <a:p>
            <a:pPr eaLnBrk="1" hangingPunct="1"/>
            <a:endParaRPr lang="en-US" altLang="la-Latn" sz="2000" smtClean="0"/>
          </a:p>
          <a:p>
            <a:pPr eaLnBrk="1" hangingPunct="1"/>
            <a:endParaRPr lang="en-US" altLang="la-Latn" sz="2400" smtClean="0"/>
          </a:p>
          <a:p>
            <a:pPr eaLnBrk="1" hangingPunct="1"/>
            <a:endParaRPr lang="en-US" altLang="la-Latn" sz="240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la-Latn" sz="240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altLang="la-Latn" sz="2400" smtClean="0"/>
          </a:p>
          <a:p>
            <a:pPr eaLnBrk="1" hangingPunct="1">
              <a:buFont typeface="Wingdings" pitchFamily="2" charset="2"/>
              <a:buNone/>
            </a:pPr>
            <a:endParaRPr lang="en-US" altLang="la-Latn" sz="2400" smtClean="0"/>
          </a:p>
          <a:p>
            <a:pPr eaLnBrk="1" hangingPunct="1">
              <a:buFont typeface="Wingdings" pitchFamily="2" charset="2"/>
              <a:buNone/>
            </a:pPr>
            <a:r>
              <a:rPr lang="de-DE" altLang="la-Latn" sz="2400" smtClean="0"/>
              <a:t> 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la-Latn" sz="3200" b="1" smtClean="0"/>
              <a:t>Perú: Su gran vulnerabilidad al cambio climático</a:t>
            </a:r>
            <a:endParaRPr lang="de-DE" altLang="la-Latn" sz="3200" b="1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89075"/>
            <a:ext cx="8229600" cy="4641850"/>
          </a:xfrm>
        </p:spPr>
        <p:txBody>
          <a:bodyPr/>
          <a:lstStyle/>
          <a:p>
            <a:pPr eaLnBrk="1" hangingPunct="1"/>
            <a:r>
              <a:rPr lang="en-US" altLang="la-Latn" sz="1800" smtClean="0"/>
              <a:t>Casi 2/3 de la superficie del Perú: cubierto por bosques</a:t>
            </a:r>
          </a:p>
          <a:p>
            <a:pPr eaLnBrk="1" hangingPunct="1"/>
            <a:endParaRPr lang="en-US" altLang="la-Latn" sz="1600" smtClean="0"/>
          </a:p>
          <a:p>
            <a:pPr eaLnBrk="1" hangingPunct="1"/>
            <a:r>
              <a:rPr lang="en-US" altLang="la-Latn" sz="1800" smtClean="0"/>
              <a:t>Perú: 2do país en superficie forestal en AL; noveno en el mundo</a:t>
            </a:r>
          </a:p>
          <a:p>
            <a:pPr eaLnBrk="1" hangingPunct="1"/>
            <a:endParaRPr lang="en-US" altLang="la-Latn" sz="1200" smtClean="0"/>
          </a:p>
          <a:p>
            <a:pPr eaLnBrk="1" hangingPunct="1"/>
            <a:r>
              <a:rPr lang="en-US" altLang="la-Latn" sz="1800" smtClean="0"/>
              <a:t>Aproximadamente la mitad de la contribución del Perú a los gases invernaderos resulta de la </a:t>
            </a:r>
            <a:r>
              <a:rPr lang="en-US" altLang="la-Latn" sz="1800" b="1" smtClean="0"/>
              <a:t>deforestación</a:t>
            </a:r>
            <a:r>
              <a:rPr lang="en-US" altLang="la-Latn" sz="1800" smtClean="0"/>
              <a:t>.</a:t>
            </a:r>
          </a:p>
          <a:p>
            <a:pPr eaLnBrk="1" hangingPunct="1"/>
            <a:endParaRPr lang="en-US" altLang="la-Latn" sz="1400" smtClean="0"/>
          </a:p>
          <a:p>
            <a:pPr eaLnBrk="1" hangingPunct="1"/>
            <a:r>
              <a:rPr lang="en-US" altLang="la-Latn" sz="1800" smtClean="0"/>
              <a:t>Según SERFOR  desaparecen 100000 ha de bosque por año a causa de la deforestación</a:t>
            </a:r>
            <a:endParaRPr lang="de-DE" altLang="la-Latn" sz="2400" smtClean="0"/>
          </a:p>
          <a:p>
            <a:pPr eaLnBrk="1" hangingPunct="1">
              <a:buFont typeface="Wingdings" pitchFamily="2" charset="2"/>
              <a:buNone/>
            </a:pPr>
            <a:endParaRPr lang="de-DE" altLang="la-Latn" sz="2200" smtClean="0"/>
          </a:p>
        </p:txBody>
      </p:sp>
      <p:pic>
        <p:nvPicPr>
          <p:cNvPr id="35844" name="il_fi" descr="http://2.bp.blogspot.com/_Fml3glz_LYc/TEbTxsxbHiI/AAAAAAAABNs/nFEOPJxQrLc/s1600/deforesta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4232275"/>
            <a:ext cx="552767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la-Latn" b="1" smtClean="0"/>
              <a:t>La tierra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46038" y="1782763"/>
            <a:ext cx="5562601" cy="257651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s-ES" altLang="la-Latn" smtClean="0"/>
              <a:t>  “es nuestra </a:t>
            </a:r>
            <a:r>
              <a:rPr lang="es-ES" altLang="la-Latn" b="1" smtClean="0">
                <a:solidFill>
                  <a:srgbClr val="FF0000"/>
                </a:solidFill>
              </a:rPr>
              <a:t>casa común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s-ES" altLang="la-Latn" smtClean="0">
                <a:solidFill>
                  <a:srgbClr val="FF0000"/>
                </a:solidFill>
              </a:rPr>
              <a:t>           </a:t>
            </a:r>
            <a:r>
              <a:rPr lang="es-ES" altLang="la-Latn" smtClean="0"/>
              <a:t>y todos somos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s-ES" altLang="la-Latn" smtClean="0"/>
              <a:t>    </a:t>
            </a:r>
            <a:r>
              <a:rPr lang="es-ES" altLang="la-Latn" b="1" smtClean="0">
                <a:solidFill>
                  <a:srgbClr val="FF0000"/>
                </a:solidFill>
              </a:rPr>
              <a:t>hermanos y hermanas</a:t>
            </a:r>
            <a:r>
              <a:rPr lang="es-ES" altLang="la-Latn" smtClean="0">
                <a:solidFill>
                  <a:srgbClr val="FF0000"/>
                </a:solidFill>
              </a:rPr>
              <a:t>»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s-ES" altLang="la-Latn" smtClean="0"/>
              <a:t>                   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s-ES" altLang="la-Latn" smtClean="0"/>
              <a:t>     (Evangelii Gaudium 183)</a:t>
            </a:r>
          </a:p>
        </p:txBody>
      </p:sp>
      <p:pic>
        <p:nvPicPr>
          <p:cNvPr id="4" name="3 Imagen" descr="http://revistamistura.com.ar/web/images/stories/tier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1768475"/>
            <a:ext cx="388620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altLang="la-Latn" sz="3600" b="1" smtClean="0">
                <a:solidFill>
                  <a:schemeClr val="bg2"/>
                </a:solidFill>
              </a:rPr>
              <a:t>La Tierra –crisis ecológica – </a:t>
            </a:r>
            <a:br>
              <a:rPr lang="es-PE" altLang="la-Latn" sz="3600" b="1" smtClean="0">
                <a:solidFill>
                  <a:schemeClr val="bg2"/>
                </a:solidFill>
              </a:rPr>
            </a:br>
            <a:r>
              <a:rPr lang="es-PE" altLang="la-Latn" sz="3600" b="1" smtClean="0">
                <a:solidFill>
                  <a:schemeClr val="bg2"/>
                </a:solidFill>
              </a:rPr>
              <a:t>cambio climático – crisis cultural</a:t>
            </a:r>
          </a:p>
        </p:txBody>
      </p:sp>
      <p:pic>
        <p:nvPicPr>
          <p:cNvPr id="10243" name="3 Marcador de contenido" descr="http://www.neue-erde.org/Bilder/elnino201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3000" y="1841500"/>
            <a:ext cx="4732338" cy="4373563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la-Latn" b="1" smtClean="0"/>
              <a:t>Novedad de la encíclica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257800"/>
          </a:xfrm>
        </p:spPr>
        <p:txBody>
          <a:bodyPr/>
          <a:lstStyle/>
          <a:p>
            <a:pPr>
              <a:defRPr/>
            </a:pPr>
            <a:endParaRPr lang="es-ES" sz="1100" b="1" dirty="0" smtClean="0"/>
          </a:p>
          <a:p>
            <a:pPr>
              <a:defRPr/>
            </a:pPr>
            <a:r>
              <a:rPr lang="es-ES" b="1" dirty="0" smtClean="0"/>
              <a:t>Diálogo: </a:t>
            </a:r>
          </a:p>
          <a:p>
            <a:pPr>
              <a:defRPr/>
            </a:pPr>
            <a:endParaRPr lang="es-ES" sz="1000" b="1" dirty="0" smtClean="0"/>
          </a:p>
          <a:p>
            <a:pPr>
              <a:defRPr/>
            </a:pPr>
            <a:r>
              <a:rPr lang="es-ES" sz="2200" b="1" dirty="0" smtClean="0"/>
              <a:t>Con Científicos de diferentes disciplinas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ES" sz="2200" b="1" dirty="0" smtClean="0"/>
              <a:t>    (J. </a:t>
            </a:r>
            <a:r>
              <a:rPr lang="es-ES" sz="2200" b="1" dirty="0" err="1" smtClean="0"/>
              <a:t>Schellnhuber</a:t>
            </a:r>
            <a:r>
              <a:rPr lang="es-ES" sz="2200" b="1" dirty="0" smtClean="0"/>
              <a:t>, Instituto de Potsdam)</a:t>
            </a:r>
          </a:p>
          <a:p>
            <a:pPr>
              <a:defRPr/>
            </a:pPr>
            <a:endParaRPr lang="es-ES" sz="2200" b="1" dirty="0"/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3816350"/>
            <a:ext cx="44323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altLang="la-Latn" smtClean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82100" cy="6896100"/>
          </a:xfr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la-Latn" b="1" smtClean="0"/>
              <a:t>Diálogo</a:t>
            </a:r>
          </a:p>
        </p:txBody>
      </p:sp>
      <p:sp>
        <p:nvSpPr>
          <p:cNvPr id="1331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altLang="la-Latn" b="1" smtClean="0"/>
              <a:t>Teólogos</a:t>
            </a:r>
            <a:r>
              <a:rPr lang="es-ES" altLang="la-Latn" smtClean="0"/>
              <a:t> </a:t>
            </a:r>
          </a:p>
          <a:p>
            <a:endParaRPr lang="es-ES" altLang="la-Latn" smtClean="0"/>
          </a:p>
          <a:p>
            <a:endParaRPr lang="es-ES" altLang="la-Latn" smtClean="0"/>
          </a:p>
          <a:p>
            <a:endParaRPr lang="es-ES" altLang="la-Latn" smtClean="0"/>
          </a:p>
          <a:p>
            <a:endParaRPr lang="es-ES" altLang="la-Latn" smtClean="0"/>
          </a:p>
          <a:p>
            <a:r>
              <a:rPr lang="es-ES" altLang="la-Latn" b="1" smtClean="0"/>
              <a:t>obispos</a:t>
            </a:r>
            <a:r>
              <a:rPr lang="es-ES" altLang="la-Latn" smtClean="0"/>
              <a:t> (entre ellos Erwin Käutler) 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1550988"/>
            <a:ext cx="2817812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963" y="4640263"/>
            <a:ext cx="3505200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la-Latn" b="1" smtClean="0"/>
              <a:t>Diálogo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283075"/>
          </a:xfrm>
        </p:spPr>
        <p:txBody>
          <a:bodyPr/>
          <a:lstStyle/>
          <a:p>
            <a:pPr>
              <a:defRPr/>
            </a:pPr>
            <a:r>
              <a:rPr lang="es-ES" b="1" dirty="0" smtClean="0"/>
              <a:t>Conferencias Episcopales a nivel mundial</a:t>
            </a:r>
            <a:r>
              <a:rPr lang="es-ES" dirty="0" smtClean="0"/>
              <a:t>: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ES" dirty="0"/>
              <a:t> </a:t>
            </a:r>
            <a:r>
              <a:rPr lang="es-ES" dirty="0" smtClean="0"/>
              <a:t>  la encíclica contiene muchas citas de Cartas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ES" dirty="0" smtClean="0"/>
              <a:t>   Pastorales de diferentes </a:t>
            </a:r>
            <a:r>
              <a:rPr lang="es-ES" b="1" dirty="0" smtClean="0"/>
              <a:t>Conferencias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ES" b="1" dirty="0" smtClean="0"/>
              <a:t>   Episcopales en el mundo </a:t>
            </a:r>
            <a:r>
              <a:rPr lang="es-ES" dirty="0" smtClean="0"/>
              <a:t>(</a:t>
            </a:r>
            <a:r>
              <a:rPr lang="es-ES" dirty="0" err="1" smtClean="0"/>
              <a:t>Africa</a:t>
            </a:r>
            <a:r>
              <a:rPr lang="es-ES" dirty="0" smtClean="0"/>
              <a:t>, Asia,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ES" dirty="0" smtClean="0"/>
              <a:t>   Australia, Latinoamérica, Europa)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s-ES" sz="18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s-ES" dirty="0"/>
              <a:t> </a:t>
            </a:r>
            <a:r>
              <a:rPr lang="es-ES" dirty="0" smtClean="0"/>
              <a:t>  </a:t>
            </a:r>
            <a:r>
              <a:rPr lang="es-ES" b="1" dirty="0" smtClean="0"/>
              <a:t>colegialidad</a:t>
            </a:r>
            <a:r>
              <a:rPr lang="es-ES" dirty="0" smtClean="0"/>
              <a:t>, El Papa – «</a:t>
            </a:r>
            <a:r>
              <a:rPr lang="es-ES" i="1" dirty="0" err="1" smtClean="0"/>
              <a:t>primus</a:t>
            </a:r>
            <a:r>
              <a:rPr lang="es-ES" i="1" dirty="0" smtClean="0"/>
              <a:t> inter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ES" i="1" dirty="0" smtClean="0"/>
              <a:t>   pares</a:t>
            </a:r>
            <a:r>
              <a:rPr lang="es-ES" dirty="0" smtClean="0"/>
              <a:t>»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s-ES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la-Latn" b="1" smtClean="0"/>
              <a:t>Novedad de la encíclica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580438" cy="5257800"/>
          </a:xfrm>
        </p:spPr>
        <p:txBody>
          <a:bodyPr/>
          <a:lstStyle/>
          <a:p>
            <a:pPr>
              <a:defRPr/>
            </a:pPr>
            <a:r>
              <a:rPr lang="es-ES" sz="2400" b="1" dirty="0" smtClean="0"/>
              <a:t>Representantes </a:t>
            </a:r>
            <a:r>
              <a:rPr lang="es-ES" sz="2400" dirty="0" smtClean="0"/>
              <a:t>de otras </a:t>
            </a:r>
            <a:r>
              <a:rPr lang="es-ES" sz="2400" b="1" dirty="0" smtClean="0"/>
              <a:t>Iglesias cristianas</a:t>
            </a:r>
            <a:r>
              <a:rPr lang="es-ES" sz="2400" dirty="0" smtClean="0"/>
              <a:t>:</a:t>
            </a:r>
          </a:p>
          <a:p>
            <a:pPr>
              <a:defRPr/>
            </a:pPr>
            <a:endParaRPr lang="es-ES" sz="1100" dirty="0" smtClean="0"/>
          </a:p>
          <a:p>
            <a:pPr>
              <a:defRPr/>
            </a:pPr>
            <a:r>
              <a:rPr lang="es-ES" sz="2400" dirty="0" smtClean="0"/>
              <a:t>Destaca </a:t>
            </a:r>
            <a:r>
              <a:rPr lang="es-ES" sz="2400" b="1" dirty="0" smtClean="0"/>
              <a:t>Patriarca Ecuménico Bartolomé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ES" sz="2400" dirty="0" smtClean="0"/>
              <a:t>   citado en la encíclica </a:t>
            </a:r>
            <a:r>
              <a:rPr lang="es-ES" sz="2400" b="1" dirty="0" smtClean="0"/>
              <a:t>(nº 7 – 9)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ES" sz="2400" dirty="0"/>
              <a:t> </a:t>
            </a:r>
            <a:r>
              <a:rPr lang="es-ES" sz="2400" dirty="0" smtClean="0"/>
              <a:t>  presente en la presentación de la encíclica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ES" sz="2400" dirty="0"/>
              <a:t> </a:t>
            </a:r>
            <a:r>
              <a:rPr lang="es-ES" sz="2400" dirty="0" smtClean="0"/>
              <a:t>  en el Vaticano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s-ES" sz="2400" dirty="0"/>
          </a:p>
          <a:p>
            <a:pPr>
              <a:buFont typeface="Wingdings" pitchFamily="2" charset="2"/>
              <a:buChar char="q"/>
              <a:defRPr/>
            </a:pPr>
            <a:r>
              <a:rPr lang="es-ES" sz="2400" b="1" dirty="0" smtClean="0"/>
              <a:t>Representantes</a:t>
            </a:r>
            <a:r>
              <a:rPr lang="es-ES" sz="2400" dirty="0" smtClean="0"/>
              <a:t> de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s-ES" sz="2400" b="1" dirty="0" smtClean="0"/>
              <a:t>    otras religiones</a:t>
            </a:r>
            <a:endParaRPr lang="es-ES" sz="2400" b="1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3641725"/>
            <a:ext cx="3824288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bene">
  <a:themeElements>
    <a:clrScheme name="Ebene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Ebene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bene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ene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ene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bene">
  <a:themeElements>
    <a:clrScheme name="Ebene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Ebene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bene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ene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ene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bene">
  <a:themeElements>
    <a:clrScheme name="Ebene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Ebene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bene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bene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ene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bene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1214</TotalTime>
  <Words>1227</Words>
  <Application>Microsoft Office PowerPoint</Application>
  <PresentationFormat>Presentación en pantalla (4:3)</PresentationFormat>
  <Paragraphs>184</Paragraphs>
  <Slides>29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29</vt:i4>
      </vt:variant>
    </vt:vector>
  </HeadingPairs>
  <TitlesOfParts>
    <vt:vector size="40" baseType="lpstr">
      <vt:lpstr>Verdana</vt:lpstr>
      <vt:lpstr>Arial</vt:lpstr>
      <vt:lpstr>Garamond</vt:lpstr>
      <vt:lpstr>Wingdings</vt:lpstr>
      <vt:lpstr>Calibri</vt:lpstr>
      <vt:lpstr>Times New Roman</vt:lpstr>
      <vt:lpstr>Aharoni</vt:lpstr>
      <vt:lpstr>Bookman Old Style</vt:lpstr>
      <vt:lpstr>Ebene</vt:lpstr>
      <vt:lpstr>1_Ebene</vt:lpstr>
      <vt:lpstr>2_Ebene</vt:lpstr>
      <vt:lpstr>Presentación de PowerPoint</vt:lpstr>
      <vt:lpstr>A cada persona que habita este planeta </vt:lpstr>
      <vt:lpstr>La tierra </vt:lpstr>
      <vt:lpstr>La Tierra –crisis ecológica –  cambio climático – crisis cultural</vt:lpstr>
      <vt:lpstr>Novedad de la encíclica </vt:lpstr>
      <vt:lpstr>Presentación de PowerPoint</vt:lpstr>
      <vt:lpstr>Diálogo</vt:lpstr>
      <vt:lpstr>Diálogo</vt:lpstr>
      <vt:lpstr>Novedad de la encíclica </vt:lpstr>
      <vt:lpstr>El objetivo de la encíclica </vt:lpstr>
      <vt:lpstr>Contribución de las religiones</vt:lpstr>
      <vt:lpstr>  Creación</vt:lpstr>
      <vt:lpstr>Siger Köder, Creación</vt:lpstr>
      <vt:lpstr>Mensaje de los relatos bíblicos:</vt:lpstr>
      <vt:lpstr>Reconocer a Dios como Creador</vt:lpstr>
      <vt:lpstr>Cultivar y custodiar</vt:lpstr>
      <vt:lpstr>“Todo está relacionado”</vt:lpstr>
      <vt:lpstr>“Todo está relacionado”</vt:lpstr>
      <vt:lpstr>Cultura del descarte</vt:lpstr>
      <vt:lpstr>La Tierra – un complejo sistema de vida</vt:lpstr>
      <vt:lpstr>Ecología integral – Bien Común</vt:lpstr>
      <vt:lpstr>Conversión ecológica</vt:lpstr>
      <vt:lpstr>Conversión ecológica significa </vt:lpstr>
      <vt:lpstr>Una espiritualidad integral </vt:lpstr>
      <vt:lpstr>Espiritualidad cristiana</vt:lpstr>
      <vt:lpstr>Confianza en Dios y en la humanidad</vt:lpstr>
      <vt:lpstr>Presentación de PowerPoint</vt:lpstr>
      <vt:lpstr>Perú: Su gran vulnerabilidad al cambio climático </vt:lpstr>
      <vt:lpstr>Perú: Su gran vulnerabilidad al cambio climático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Birgit weiler</dc:creator>
  <cp:lastModifiedBy>Tiberio SZELES</cp:lastModifiedBy>
  <cp:revision>851</cp:revision>
  <dcterms:created xsi:type="dcterms:W3CDTF">2010-05-27T12:07:21Z</dcterms:created>
  <dcterms:modified xsi:type="dcterms:W3CDTF">2015-11-02T13:55:19Z</dcterms:modified>
</cp:coreProperties>
</file>