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626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303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96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555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722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04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802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991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978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99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37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EA76-77C1-4F0F-9886-06445F7978EE}" type="datetimeFigureOut">
              <a:rPr lang="es-PE" smtClean="0"/>
              <a:t>27/05/2016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0EDA-4F59-492A-AD2C-6DCFADDA4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680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AlYk4qNxjHs/VYOTQTsN3fI/AAAAAAAAl1w/z0CoTM0RFAU/s1600/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8418786" cy="45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pucp.edu.pe/blog/buenavoz/wp-content/uploads/sites/432/2015/06/laudato_si180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6" y="3168869"/>
            <a:ext cx="6831724" cy="36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1308" y="0"/>
            <a:ext cx="9598572" cy="13255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s-PE" sz="3600" b="1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 Educación y espiritualidad ecológica</a:t>
            </a:r>
            <a:endParaRPr lang="es-PE" sz="36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9628" y="1182414"/>
            <a:ext cx="5376041" cy="5565227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PE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capítulo sexto, dedicado a la “Educación y espiritualidad ecológica”, el Pontífice invita a</a:t>
            </a:r>
            <a:r>
              <a:rPr lang="es-PE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apostar por otro estilo de vida; por una educación para la alianza entre la humanidad y el ambiente</a:t>
            </a:r>
            <a:r>
              <a:rPr lang="es-PE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y por una conversión ecológica. Otros temas son: el gozo y la paz, el amor civil y político, los signos sacramentales y el descanso celebrativo, la trinidad y la relación entre las criaturas, la reina de todo lo creado y más allá del sol.</a:t>
            </a:r>
          </a:p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bloguismo.com/wp-content/uploads/2014/05/Dialoga-comparte-conoce-y-crea-comunidad-en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25" y="944139"/>
            <a:ext cx="2887170" cy="232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uriosidades.batanga.com/sites/curiosidades.batanga.com/files/imagecache/primera/Acciones-para-cuidar-el-medio-ambi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8" y="1325563"/>
            <a:ext cx="3017434" cy="22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letreroscristianos.com/wp-content/uploads/2013/05/Domingo-Ocup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" y="4345699"/>
            <a:ext cx="3289473" cy="20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2.bp.blogspot.com/_4fTFOCI8be0/SpQceOOX_BI/AAAAAAAAADI/rHUmYfGhIiw/s320/Eucaristi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39" y="3767640"/>
            <a:ext cx="2846016" cy="26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875" y="122949"/>
            <a:ext cx="11600793" cy="6498568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PE" sz="4000" b="1" dirty="0">
                <a:solidFill>
                  <a:srgbClr val="FFF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 oraciones</a:t>
            </a:r>
            <a:r>
              <a:rPr lang="es-PE" b="1" dirty="0">
                <a:solidFill>
                  <a:srgbClr val="FFF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b="1" dirty="0">
                <a:solidFill>
                  <a:srgbClr val="FFF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3600" dirty="0">
                <a:solidFill>
                  <a:srgbClr val="FFF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PE" sz="3600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texto concluye con dos oraciones, una que se ofrece para ser compartida con todos los que creen en “un Dios creador omnipotente”, y la otra propuesta a quienes profesan la fe en Jesucristo, que rima con el estribillo “Laudato si´”, que abre y cierra la encíclica.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PE" sz="3600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realidad, el texto supone un extraordinario</a:t>
            </a:r>
            <a:r>
              <a:rPr lang="es-PE" sz="36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compendio de la doctrina social de la Iglesia sobre los grandes desafíos socio-culturales,</a:t>
            </a:r>
            <a:r>
              <a:rPr lang="es-PE" sz="3600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PE" sz="36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político-económicos y religioso-antropológicos</a:t>
            </a:r>
            <a:r>
              <a:rPr lang="es-PE" sz="3600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humanidad en nuestros días y en el futuro.</a:t>
            </a:r>
          </a:p>
          <a:p>
            <a:endParaRPr lang="es-P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9725" y="110359"/>
            <a:ext cx="5912068" cy="66215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PE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El Pontífice propone cinco formas concretas para el cambio de vida. </a:t>
            </a:r>
            <a:r>
              <a:rPr lang="es-PE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En el capítulo sexto</a:t>
            </a:r>
            <a:r>
              <a:rPr lang="es-PE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, el último del documento, señala que “ante todo la humanidad necesita cambiar”.</a:t>
            </a:r>
          </a:p>
          <a:p>
            <a:pPr marL="0" indent="0" algn="ctr">
              <a:buNone/>
            </a:pPr>
            <a:r>
              <a:rPr lang="es-PE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Para el Papa, “no todo está perdido” ya que los seres humanos “también pueden sobreponerse, volver a optar por el bien y regenerarse, más allá de todos los condicionamientos mentales y sociales que les impongan”. En definitiva, son capaces de “iniciar caminos nuevos hacia la verdadera libertad”.</a:t>
            </a:r>
          </a:p>
          <a:p>
            <a:pPr marL="0" indent="0" algn="ctr">
              <a:buNone/>
            </a:pPr>
            <a:r>
              <a:rPr lang="es-PE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Estas son las cinco claves de cambio que propone en “Laudato Si’”:</a:t>
            </a:r>
          </a:p>
          <a:p>
            <a:pPr algn="ctr"/>
            <a:endParaRPr lang="es-PE" dirty="0">
              <a:solidFill>
                <a:srgbClr val="FFC000"/>
              </a:solidFill>
            </a:endParaRPr>
          </a:p>
        </p:txBody>
      </p:sp>
      <p:pic>
        <p:nvPicPr>
          <p:cNvPr id="9218" name="Picture 2" descr="http://4.bp.blogspot.com/-UFCCwY_RrFI/T-qKyzIdKkI/AAAAAAAAArI/4wPOZuQzGNs/s1600/un-nuevo-comien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0" y="110359"/>
            <a:ext cx="4415150" cy="34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1.wp.com/www.klandovadeviaje.com/wp-content/uploads/2014/03/el-camino.jpg?resize=549%2C7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37" y="3740081"/>
            <a:ext cx="2240784" cy="29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654" y="173420"/>
            <a:ext cx="7482666" cy="72840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PE" sz="3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1.- Ser agradecido y practicar la gratuidad: </a:t>
            </a:r>
            <a:r>
              <a:rPr lang="es-PE" sz="3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El Papa pide que todo cristiano reconozca el mundo (lo creado) “como un don recibido del amor del Padre”, algo que implica </a:t>
            </a:r>
            <a:r>
              <a:rPr lang="es-PE" sz="3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“actitudes de renuncia y gestos generosos”.</a:t>
            </a:r>
          </a:p>
          <a:p>
            <a:pPr marL="0" indent="0" algn="ctr">
              <a:buNone/>
            </a:pPr>
            <a:r>
              <a:rPr lang="es-PE" sz="3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Es importante convencerse de que “menos es más” y que se debe crecer en la sobriedad y en la capacidad de gozar con poco. </a:t>
            </a:r>
            <a:r>
              <a:rPr lang="es-PE" sz="3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“La sobriedad que se vive con libertad y conciencia es liberadora” </a:t>
            </a:r>
            <a:r>
              <a:rPr lang="es-PE" sz="3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puesto que “quienes disfrutan más y viven mejor cada momento son los que dejan de picotear aquí y allá, buscando siempre lo que no tienen, y experimentan lo que es valorar cada persona y cada cosa, aprenden a tomar contacto y saben gozar con lo más simple”.</a:t>
            </a:r>
          </a:p>
          <a:p>
            <a:pPr marL="0" indent="0" algn="ctr">
              <a:buNone/>
            </a:pPr>
            <a:r>
              <a:rPr lang="es-PE" sz="3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Francisco invita también a “dar gracias a Dios antes y después de las comidas” porque ese momento “nos recuerda nuestra dependencia de Dios para la vida” y “fortalece nuestro sentido de gratitud”.</a:t>
            </a:r>
          </a:p>
          <a:p>
            <a:pPr algn="ctr"/>
            <a:endParaRPr lang="es-PE" dirty="0"/>
          </a:p>
        </p:txBody>
      </p:sp>
      <p:pic>
        <p:nvPicPr>
          <p:cNvPr id="10242" name="Picture 2" descr="http://conevyt.org.mx/cursos/cursos/mejor_ambiente/materiales/revista/imgs_rev/revista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22" y="3000496"/>
            <a:ext cx="3575420" cy="29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azybien.org/mi/images/2014/consumo_consu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24" y="173420"/>
            <a:ext cx="3391118" cy="254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92800" y="203200"/>
            <a:ext cx="6167821" cy="6654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PE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2.- Educar en los diversos ámbitos: </a:t>
            </a:r>
            <a:r>
              <a:rPr lang="es-PE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El Pontífice pide no educar sólo desde el punto de vista científico, con leyes y normas como se ha hecho hasta ahora, sino ir más allá. </a:t>
            </a:r>
            <a:r>
              <a:rPr lang="es-PE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Solicita realizar “pequeñas acciones cotidianas” </a:t>
            </a:r>
            <a:r>
              <a:rPr lang="es-PE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como “evitar el uso del material plástico y de papel, reducir el consumo de agua, separar los residuos, cocinar sólo lo que razonablemente se podrá comer, tratar con cuidado a los demás seres vivos, utilizar transporte público o compartir un mismo vehículo entre varias personas, plantar árboles, apagar las luces innecesarias”.</a:t>
            </a:r>
          </a:p>
          <a:p>
            <a:pPr marL="0" indent="0" algn="ctr">
              <a:buNone/>
            </a:pPr>
            <a:r>
              <a:rPr lang="es-PE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La educación se puede desarrollar en la escuela, en los medios de comunicación, la catequesis y sobre todo en la familia.</a:t>
            </a:r>
          </a:p>
          <a:p>
            <a:pPr algn="ctr"/>
            <a:endParaRPr lang="es-PE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image.slidesharecdn.com/aprendiendoareciclar-090822103651-phpapp02-120606020151-phpapp01/95/aprendiendo-a-reciclar-1-728.jpg?cb=1354743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72" y="50252"/>
            <a:ext cx="3785804" cy="28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age.slidesharecdn.com/aprenderareciclar-121002173333-phpapp01/95/aprender-a-reciclar-2-728.jpg?cb=1349199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9" y="2949920"/>
            <a:ext cx="5078576" cy="38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4380" y="236483"/>
            <a:ext cx="6816659" cy="66215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3.- Destierro del consumismo compulsivo: </a:t>
            </a:r>
            <a:r>
              <a:rPr lang="es-PE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Las personas que se dejan “apresar” por los mercados, son sumergidas en la </a:t>
            </a:r>
            <a:r>
              <a:rPr lang="es-PE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“vorágine” de las compras y los gastos innecesarios. “El consumismo obsesivo </a:t>
            </a:r>
            <a:r>
              <a:rPr lang="es-PE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es el reflejo subjetivo del paradigma tecno económico. Ocurre lo que ya señalaba Romano Guardini: el ser humano ‘acepta los objetos y las formas de vida, tal como le son impuestos por la planificación y por los productos fabricados en serie y, después de todo, actúa así con el sentimiento de que eso es lo racional y lo acertado’”.</a:t>
            </a:r>
          </a:p>
          <a:p>
            <a:pPr marL="0" indent="0" algn="ctr">
              <a:buNone/>
            </a:pPr>
            <a:r>
              <a:rPr lang="es-PE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“Tal paradigma hace creer a todos que son libres mientras tengan una supuesta libertad para consumir,</a:t>
            </a:r>
            <a:r>
              <a:rPr lang="es-PE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cuando quienes en realidad poseen la libertad son los que integran la minoría que detenta el poder económico y financiero”.</a:t>
            </a:r>
          </a:p>
          <a:p>
            <a:pPr marL="0" indent="0" algn="ctr">
              <a:buNone/>
            </a:pPr>
            <a:r>
              <a:rPr lang="es-PE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En esta confusión, afirma Francisco, “la humanidad posmoderna no encontró una nueva comprensión de sí misma que pueda orientarla, y esta falta de identidad se vive con angustia. Tenemos demasiados medios para unos escasos y raquíticos fines”.</a:t>
            </a:r>
          </a:p>
          <a:p>
            <a:endParaRPr lang="es-PE" sz="2400" dirty="0"/>
          </a:p>
        </p:txBody>
      </p:sp>
      <p:pic>
        <p:nvPicPr>
          <p:cNvPr id="12290" name="Picture 2" descr="http://1.bp.blogspot.com/-U6Fpq-U6-vg/Uo5CWGzdfNI/AAAAAAAACNM/icmYy_oK92A/s1600/consejos_para_evitar_el_consumismo_excesivo_wmel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34" y="236483"/>
            <a:ext cx="447574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miperiodicodigital.com/2012/img_contenido/laverdad/noticias/68115440__194x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34" y="3342289"/>
            <a:ext cx="4342633" cy="324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2137" y="141890"/>
            <a:ext cx="4792717" cy="6716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4.- Olvido del egoísmo: </a:t>
            </a:r>
            <a:r>
              <a:rPr lang="es-PE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El Papa Francisco sostiene que la situación actual del mundo favorece distintas formas de egoísmo. Así, las personas se vuelven autorreferenciales y se aíslan en sí mismas. </a:t>
            </a:r>
            <a:r>
              <a:rPr lang="es-PE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“Mientras más vacío está el corazón de la persona, más necesita objetos para comprar, poseer y consumir”</a:t>
            </a:r>
            <a:r>
              <a:rPr lang="es-PE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. Por tanto, pide “salir hacia el otro” y superar el “individualismo”.</a:t>
            </a:r>
            <a:endParaRPr lang="es-PE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314" name="Picture 2" descr="http://www.calamo21.com/wp-content/uploads/2015/07/Fo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" y="408305"/>
            <a:ext cx="39909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de.peru21.pe/ima/0/0/0/6/8/68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17" y="668338"/>
            <a:ext cx="3034948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.ytimg.com/vi/iSr9yRZy3ps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0" y="3499945"/>
            <a:ext cx="3680149" cy="24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ned.ac.cr/acontecer/images/stories/Agenda_Joven_Observatorio/taller%20constructores%20de%20paz/paz%20unid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29" y="3415967"/>
            <a:ext cx="3516608" cy="26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987" y="173421"/>
            <a:ext cx="6004034" cy="65111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E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5.- Conversión interior: </a:t>
            </a:r>
            <a:r>
              <a:rPr lang="es-PE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El Santo Padre recuerda la necesidad de ‘convertirse’, es decir, </a:t>
            </a:r>
            <a:r>
              <a:rPr lang="es-P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encontrarse realmente con Jesucristo e iniciar una vida nueva.</a:t>
            </a:r>
            <a:r>
              <a:rPr lang="es-PE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 El cristiano, asegura, debe vivir su vocación admirando la belleza de la obra de Dios y protegiéndola.</a:t>
            </a:r>
          </a:p>
          <a:p>
            <a:pPr marL="0" indent="0" algn="ctr">
              <a:buNone/>
            </a:pPr>
            <a:r>
              <a:rPr lang="es-PE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Así, el Papa propone </a:t>
            </a:r>
            <a:r>
              <a:rPr lang="es-P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“una sana relación con lo creado” como parte de la “conversión íntegra de la persona” </a:t>
            </a:r>
            <a:r>
              <a:rPr lang="es-PE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y tomando de modelo a San Francisco de Asís. Esto implica “reconocer los propios errores, pecados, vicios o negligencias, y arrepentirse de corazón, cambiar desde dentro”.</a:t>
            </a:r>
          </a:p>
          <a:p>
            <a:endParaRPr lang="es-PE" dirty="0">
              <a:solidFill>
                <a:srgbClr val="00B0F0"/>
              </a:solidFill>
            </a:endParaRPr>
          </a:p>
        </p:txBody>
      </p:sp>
      <p:pic>
        <p:nvPicPr>
          <p:cNvPr id="14338" name="Picture 2" descr="http://www.lavidaesfacilydivertida.com/wp-content/uploads/2010/04/Perdonar-nuestras-limitacion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59" y="198657"/>
            <a:ext cx="2997528" cy="2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1.bp.blogspot.com/_yrdYzpGGdPI/TUjjBw3DhNI/AAAAAAAAAJA/RbPn3EYw1qk/s320/va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148184"/>
            <a:ext cx="2543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encrypted-tbn2.gstatic.com/images?q=tbn:ANd9GcSIuHVoHpM1SSfUuKW6r1TcPlsUPmmgwZSPTLcT3h2ck-Q4Pfqk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60" y="3428999"/>
            <a:ext cx="3846195" cy="29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124" y="708189"/>
            <a:ext cx="10515600" cy="1325563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REFLEXION EN GRUPO</a:t>
            </a:r>
            <a:endParaRPr lang="es-PE" b="1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3607" y="2506718"/>
            <a:ext cx="10717924" cy="4143211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s-PE" sz="3600" b="1" dirty="0" smtClean="0">
                <a:solidFill>
                  <a:srgbClr val="FFFF00"/>
                </a:solidFill>
              </a:rPr>
              <a:t>¿ Qué es lo que más te ha impactado </a:t>
            </a:r>
            <a:r>
              <a:rPr lang="es-PE" sz="3600" b="1" smtClean="0">
                <a:solidFill>
                  <a:srgbClr val="FFFF00"/>
                </a:solidFill>
              </a:rPr>
              <a:t>o llamado </a:t>
            </a:r>
            <a:r>
              <a:rPr lang="es-PE" sz="3600" b="1" dirty="0" smtClean="0">
                <a:solidFill>
                  <a:srgbClr val="FFFF00"/>
                </a:solidFill>
              </a:rPr>
              <a:t>la atención de lo escuchado? </a:t>
            </a:r>
            <a:endParaRPr lang="es-PE" sz="3600" b="1" dirty="0">
              <a:solidFill>
                <a:srgbClr val="FFFF00"/>
              </a:solidFill>
            </a:endParaRPr>
          </a:p>
          <a:p>
            <a:pPr marL="514350" indent="-514350" algn="just">
              <a:buAutoNum type="arabicPeriod"/>
            </a:pPr>
            <a:r>
              <a:rPr lang="es-PE" sz="3600" b="1" dirty="0" smtClean="0">
                <a:solidFill>
                  <a:srgbClr val="FFFF00"/>
                </a:solidFill>
              </a:rPr>
              <a:t>¿ A qué te compromete a partir de ahora, en qué puedes ayudar a cuidar nuestro medio ambiente desde tu casa, barrio y comunidad?</a:t>
            </a:r>
            <a:endParaRPr lang="es-PE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ssociologos.files.wordpress.com/2014/01/a6270-grupo2bima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47" y="492823"/>
            <a:ext cx="1783584" cy="177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890" y="0"/>
            <a:ext cx="10515600" cy="1135117"/>
          </a:xfrm>
        </p:spPr>
        <p:txBody>
          <a:bodyPr/>
          <a:lstStyle/>
          <a:p>
            <a:r>
              <a:rPr lang="es-PE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PE" b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encíclica ecológica de Francisco 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753" y="1249254"/>
            <a:ext cx="6638319" cy="56087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PE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Santa Sede ha presentado la nueva encíclica del papa Francisco, titulada </a:t>
            </a:r>
            <a:r>
              <a:rPr lang="es-P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“Laudato si´ (Alabado seas mi Señor), sobre el cuidado de la casa común”, </a:t>
            </a:r>
            <a:r>
              <a:rPr lang="es-PE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que versa sobre asuntos relacionados con la ecología y el desarrollo pleno del género humano. Mirado en sus 187 páginas, el texto cuenta con una introducción, seis capítulos y dos oraciones finales.</a:t>
            </a:r>
            <a:endParaRPr lang="es-PE" sz="24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s-PE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documento, el Santo Padre </a:t>
            </a:r>
            <a:r>
              <a:rPr lang="es-PE" b="1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propone una ecología integral, que incorpore claramente las dimensiones humanas y sociales, inseparablemente vinculadas con la situación medio ambiental. </a:t>
            </a:r>
            <a:endParaRPr lang="es-PE" sz="24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PE" dirty="0"/>
          </a:p>
        </p:txBody>
      </p:sp>
      <p:pic>
        <p:nvPicPr>
          <p:cNvPr id="2050" name="Picture 2" descr="https://laclasedereliosuna.files.wordpress.com/2013/10/san-francisco-f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72" y="1008993"/>
            <a:ext cx="5172680" cy="57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41780" y="362607"/>
            <a:ext cx="4811110" cy="61327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PE" b="1" dirty="0" smtClean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esta perspectiva, el Pontífice invita a </a:t>
            </a:r>
            <a:r>
              <a:rPr lang="es-PE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emprender un diálogo honesto a todos los niveles de la vida social</a:t>
            </a:r>
            <a:r>
              <a:rPr lang="es-PE" b="1" dirty="0" smtClean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facilite procesos de decisión transparentes.</a:t>
            </a:r>
            <a:endParaRPr lang="es-PE" sz="24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s-PE" b="1" dirty="0" smtClean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PE" b="1" dirty="0" smtClean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b="1" dirty="0" smtClean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recuerda que ningún proyecto puede ser eficaz si no está animado por una conciencia formada y responsable, sugiriendo principios para crecer en esta dirección a nivel educativo, espiritual, eclesial, político y teológico.</a:t>
            </a:r>
            <a:endParaRPr lang="es-PE" sz="24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PE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i1.wp.com/elsiglo.com.ve/wp-content/uploads/2015/04/dia-de-la-tierra1.jpg?resize=700%2C4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867102"/>
            <a:ext cx="6905297" cy="50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4925" y="80552"/>
            <a:ext cx="2081048" cy="88287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s-PE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b="1" dirty="0" smtClean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Inicio</a:t>
            </a:r>
            <a:r>
              <a:rPr lang="es-PE" sz="40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40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9448" y="1072057"/>
            <a:ext cx="5265683" cy="5628288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PE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inicio de la encíclica, el Papa recuerda el “Cántico de las criaturas” de san Francisco de Asís para hacer un llamamiento urgente a un nuevo diálogo sobre el modo en que se está construyendo el futuro del planeta. </a:t>
            </a:r>
            <a:r>
              <a:rPr lang="es-P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necesitan los talentos y la implicación de todos </a:t>
            </a:r>
            <a:r>
              <a:rPr lang="es-PE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--dice-- para reparar el daño causado por el abuso humano a la creación de Dios.</a:t>
            </a:r>
            <a:endParaRPr lang="es-PE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2.bp.blogspot.com/_5lLz1QtTv2E/R_nFPCk2zEI/AAAAAAAAAAw/ufnUeOIAWRE/S692/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3" y="80552"/>
            <a:ext cx="4963400" cy="66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283" y="223236"/>
            <a:ext cx="9803524" cy="53351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s-PE" sz="40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40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40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Lo que le está pasando a nuestra casa</a:t>
            </a:r>
            <a:r>
              <a:rPr lang="es-PE" sz="4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4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sz="40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283" y="1012770"/>
            <a:ext cx="5625662" cy="5640277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PE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capítulo primero, dedicado a </a:t>
            </a:r>
            <a:r>
              <a:rPr lang="es-PE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“Lo que le está pasando a nuestra casa”</a:t>
            </a:r>
            <a:r>
              <a:rPr lang="es-PE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PE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Santo Padre aborda la contaminación y el cambio climático; la cuestión del agua; la pérdida de la biodiversidad; el deterioro de la calidad de la vida humana y la degradación social; la inequidad planetaria; la debilidad de las reacciones; y la diversidad de opiniones que existen respecto a estas problemáticas.</a:t>
            </a:r>
          </a:p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radioondaazul.com/?ac=thumbnail&amp;url=/admin/modulos/web_archivos/10607_contaminacion.jpg&amp;w=330&amp;h=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5" y="756746"/>
            <a:ext cx="31432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achamamaradio.org/wp-content/uploads/2011/12/bas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901" y="770992"/>
            <a:ext cx="3100099" cy="205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erminkoop.files.wordpress.com/2011/11/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390" y="3033851"/>
            <a:ext cx="2804610" cy="22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enalalternativa.com/wp-content/uploads/2014/12/contaminaci%C3%B3n-ambien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9" y="3127405"/>
            <a:ext cx="2846866" cy="18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cd.elciudadano.netdna-cdn.com/wp-content/uploads/2010/10/residuos-l%C3%ADquid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83" y="4733257"/>
            <a:ext cx="2619156" cy="19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0.gstatic.com/images?q=tbn:ANd9GcRJYwmjkjE07d5ebdLYd8gIMzdYITx0N2knCKXCXFcr__IXu-t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350" y="4677601"/>
            <a:ext cx="2722787" cy="21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static.betazeta.com/www.belelu.com/up/2014/03/peoplecellphones-960x6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32" y="3940738"/>
            <a:ext cx="3069370" cy="18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hlopezbello.files.wordpress.com/2014/06/bullying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32" y="2237706"/>
            <a:ext cx="2474310" cy="14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4131" y="175939"/>
            <a:ext cx="7407166" cy="13255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s-PE" sz="3600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El Evangelio de la creación</a:t>
            </a:r>
            <a:endParaRPr lang="es-PE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14797" y="1150884"/>
            <a:ext cx="4953000" cy="551793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P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capítulo segundo, titulado “El Evangelio de la creación”, el Pontífice se refiere a </a:t>
            </a:r>
            <a:r>
              <a:rPr lang="es-PE" b="1" dirty="0" smtClean="0">
                <a:solidFill>
                  <a:schemeClr val="accent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luz que ofrece la fe; la sabiduría de los relatos bíblicos;</a:t>
            </a:r>
            <a:r>
              <a:rPr lang="es-P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el misterio del universo; el mensaje de cada criatura en la armonía de todo lo creado; una comunión universal; el destino </a:t>
            </a:r>
            <a:r>
              <a:rPr lang="es-PE" dirty="0" smtClean="0">
                <a:solidFill>
                  <a:schemeClr val="accent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común de los bienes; y</a:t>
            </a:r>
            <a:r>
              <a:rPr lang="es-PE" b="1" dirty="0" smtClean="0">
                <a:solidFill>
                  <a:schemeClr val="accent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la mirada de Jesús.</a:t>
            </a:r>
            <a:endParaRPr lang="es-PE" dirty="0" smtClean="0">
              <a:solidFill>
                <a:schemeClr val="accent1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imagenesdedios.net/wp-content/uploads/2014/01/imagenes-de-la-creacion-del-mundo-por-dio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3" y="1165807"/>
            <a:ext cx="3148936" cy="23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.bp.blogspot.com/-eooRO_QxrZg/UxfhrlAkoUI/AAAAAAAAJQU/ISoiw38ECQY/s1600/JES%C3%9AS+-+ID+POR+EL+MUNDO+Y+PROCLAMAD+LA+BUENA+NUEVA+-+Ascensi%C3%B3n-de-Jes%C3%B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4" y="3909848"/>
            <a:ext cx="4731946" cy="25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razonesparacreer.com/wp-content/uploads/2015/01/Jes%C3%BAs-entre-la-muchedumbre-43_i-am-the-bread-of-life_900x600_72dpi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12" y="1425385"/>
            <a:ext cx="3153185" cy="21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8465" y="34100"/>
            <a:ext cx="9188669" cy="911882"/>
          </a:xfrm>
        </p:spPr>
        <p:txBody>
          <a:bodyPr>
            <a:normAutofit/>
          </a:bodyPr>
          <a:lstStyle/>
          <a:p>
            <a:r>
              <a:rPr lang="es-PE" sz="3600" b="1" dirty="0" smtClean="0">
                <a:solidFill>
                  <a:schemeClr val="accent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Raíz humana de la crisis ecológica</a:t>
            </a:r>
            <a:endParaRPr lang="es-PE" sz="3600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890" y="1119352"/>
            <a:ext cx="4191739" cy="5360275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PE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capítulo tercero, que se ocupa de la “Raíz humana de la crisis ecológica”, </a:t>
            </a:r>
            <a:r>
              <a:rPr lang="es-PE" b="1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Francisco trata sobre la tecnología: creatividad y poder; </a:t>
            </a:r>
            <a:r>
              <a:rPr lang="es-PE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globalización del paradigma tecnocrático; la crisis y consecuencias del antropocentrismo moderno.</a:t>
            </a:r>
          </a:p>
          <a:p>
            <a:pPr marL="0" indent="0" algn="ctr">
              <a:buNone/>
            </a:pPr>
            <a:endParaRPr lang="es-PE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thumbs.dreamstime.com/z/tecnolog%C3%ADa-moderna-en-hogar-32526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843" y="4613390"/>
            <a:ext cx="2839769" cy="209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aipaucami.files.wordpress.com/2010/11/actualizado-recientement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95" y="692471"/>
            <a:ext cx="3604035" cy="20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isneybabble.com/sites/default/files/styles/articlesbig/public/field/image/B%20Isis%20Familia%20desconectada%20732x412_1.jpg?itok=eEe_ah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50" y="848664"/>
            <a:ext cx="3060591" cy="17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.webme.com/pic/m/midorita/labna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35" y="4420873"/>
            <a:ext cx="3036422" cy="22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LsXG3Rd17ZUA-R38cgIebMkBlKPAk_137oRSHGkqNTNyMTBkQr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15" y="2343704"/>
            <a:ext cx="3463431" cy="23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98628" cy="691165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s-PE" sz="36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36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3600" b="1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 Una ecología integral</a:t>
            </a:r>
            <a:r>
              <a:rPr lang="es-PE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sz="36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36829" y="772510"/>
            <a:ext cx="4934606" cy="589630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PE" sz="3200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capítulo cuarto, que trata sobre “Una ecología integral”, el Papa</a:t>
            </a:r>
            <a:r>
              <a:rPr lang="es-PE" sz="32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reflexiona sobre la ecología ambiental, económica y social;</a:t>
            </a:r>
            <a:r>
              <a:rPr lang="es-PE" sz="3200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la ecología cultural; la ecología de la vida cotidiana; el principio del bien común; y la justicia entre las generaciones.</a:t>
            </a:r>
          </a:p>
        </p:txBody>
      </p:sp>
      <p:pic>
        <p:nvPicPr>
          <p:cNvPr id="5122" name="Picture 2" descr="http://4.bp.blogspot.com/-ohxwjufcl8o/UVJC2naBZMI/AAAAAAAAByI/6UbGUIQQgSA/s600/democracia%2Beconom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4" y="1006200"/>
            <a:ext cx="3810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nta.gob.ar/imagenes/fotosgepi2.JPG/@@images/image/m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71" y="3056210"/>
            <a:ext cx="20955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ssets.zocalo.com.mx/uploads/articles/6/130727127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29" y="960709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dn.larepublica.pe/sites/default/files/imagecache/img_noticia_640x384/imagen/2012/11/08/imagen-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8" y="3901469"/>
            <a:ext cx="3848866" cy="2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escuelaoasisdelsaber.comunidadviable.cl/media/users/12/623501/images/public/62652/DSC09033.JPG?v=13808987690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07" y="4490897"/>
            <a:ext cx="2634922" cy="19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310" y="0"/>
            <a:ext cx="10024241" cy="13255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s-PE" sz="36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 Algunas líneas de orientación y acción</a:t>
            </a:r>
            <a:endParaRPr lang="es-PE" sz="3600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26" y="1072056"/>
            <a:ext cx="5328745" cy="5391806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PE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capítulo quinto, titulado “Algunas líneas de orientación y acción”, el Santo Padre propone el</a:t>
            </a:r>
            <a:r>
              <a:rPr lang="es-PE" b="1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diálogo sobre el medio ambiente en la política internacional;</a:t>
            </a:r>
            <a:r>
              <a:rPr lang="es-PE" dirty="0" smtClean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el diálogo hacia nuevas políticas nacionales y locales; el diálogo y transparencia en los procesos decisionales; la política y economía en diálogo para la plenitud humana; y las religiones en el diálogo con las ciencias.</a:t>
            </a:r>
          </a:p>
          <a:p>
            <a:pPr algn="ctr"/>
            <a:endParaRPr lang="es-PE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://www.inclusion.gob.ec/wp-content/uploads/2012/11/dialogo-social-San-Pab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45" y="1173722"/>
            <a:ext cx="3242399" cy="19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jrmora.com/blog/wp-content/uploads/2010/04/160410-dialogo-soc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71" y="3767959"/>
            <a:ext cx="2904289" cy="22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zquierdaindependiente.es/content/1-informacion/images/buscantrabajo-300x1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07" y="1173722"/>
            <a:ext cx="3184496" cy="20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itongadol.com.ar/data/img_cont/img_imagenes/img_gr/244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71" y="3767959"/>
            <a:ext cx="3691211" cy="22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1178</Words>
  <Application>Microsoft Office PowerPoint</Application>
  <PresentationFormat>Panorámica</PresentationFormat>
  <Paragraphs>38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Aharoni</vt:lpstr>
      <vt:lpstr>Arial</vt:lpstr>
      <vt:lpstr>Arial Rounded MT Bold</vt:lpstr>
      <vt:lpstr>Bookman Old Style</vt:lpstr>
      <vt:lpstr>Calibri</vt:lpstr>
      <vt:lpstr>Calibri Light</vt:lpstr>
      <vt:lpstr>Georgia</vt:lpstr>
      <vt:lpstr>Times New Roman</vt:lpstr>
      <vt:lpstr>Tema de Office</vt:lpstr>
      <vt:lpstr>Presentación de PowerPoint</vt:lpstr>
      <vt:lpstr>La encíclica ecológica de Francisco </vt:lpstr>
      <vt:lpstr>Presentación de PowerPoint</vt:lpstr>
      <vt:lpstr> Inicio </vt:lpstr>
      <vt:lpstr> 1. Lo que le está pasando a nuestra casa </vt:lpstr>
      <vt:lpstr>2. El Evangelio de la creación</vt:lpstr>
      <vt:lpstr>3. Raíz humana de la crisis ecológica</vt:lpstr>
      <vt:lpstr> 4. Una ecología integral </vt:lpstr>
      <vt:lpstr>5. Algunas líneas de orientación y acción</vt:lpstr>
      <vt:lpstr>6. Educación y espiritualidad ecológica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REFLEXION EN GRUPO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LAUDATO SI</dc:title>
  <dc:creator>Despacho</dc:creator>
  <cp:lastModifiedBy>USER</cp:lastModifiedBy>
  <cp:revision>29</cp:revision>
  <dcterms:created xsi:type="dcterms:W3CDTF">2015-08-12T00:20:25Z</dcterms:created>
  <dcterms:modified xsi:type="dcterms:W3CDTF">2016-05-27T17:48:00Z</dcterms:modified>
</cp:coreProperties>
</file>