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62" r:id="rId4"/>
    <p:sldId id="263" r:id="rId5"/>
    <p:sldId id="257" r:id="rId6"/>
    <p:sldId id="259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>
        <p:scale>
          <a:sx n="70" d="100"/>
          <a:sy n="70" d="100"/>
        </p:scale>
        <p:origin x="13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192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2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56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31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886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70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09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65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8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3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2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6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50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0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4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97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9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21420000">
            <a:off x="434640" y="1224427"/>
            <a:ext cx="7316390" cy="2272081"/>
          </a:xfrm>
        </p:spPr>
        <p:txBody>
          <a:bodyPr>
            <a:normAutofit fontScale="90000"/>
          </a:bodyPr>
          <a:lstStyle/>
          <a:p>
            <a:pPr algn="ctr"/>
            <a:r>
              <a:rPr lang="es-PE" dirty="0" smtClean="0"/>
              <a:t>‘</a:t>
            </a:r>
            <a:r>
              <a:rPr lang="es-PE" dirty="0" err="1" smtClean="0"/>
              <a:t>Laudato</a:t>
            </a:r>
            <a:r>
              <a:rPr lang="es-PE" dirty="0" smtClean="0"/>
              <a:t> si’ y el </a:t>
            </a:r>
            <a:br>
              <a:rPr lang="es-PE" dirty="0" smtClean="0"/>
            </a:br>
            <a:r>
              <a:rPr lang="es-PE" dirty="0" smtClean="0"/>
              <a:t>protagonismo del joven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rot="21420000">
            <a:off x="912794" y="3716045"/>
            <a:ext cx="6554634" cy="865611"/>
          </a:xfrm>
        </p:spPr>
        <p:txBody>
          <a:bodyPr/>
          <a:lstStyle/>
          <a:p>
            <a:r>
              <a:rPr lang="es-PE" dirty="0" smtClean="0">
                <a:solidFill>
                  <a:schemeClr val="accent1">
                    <a:lumMod val="50000"/>
                  </a:schemeClr>
                </a:solidFill>
              </a:rPr>
              <a:t>Encuentro de las </a:t>
            </a:r>
            <a:r>
              <a:rPr lang="es-PE" dirty="0" err="1" smtClean="0">
                <a:solidFill>
                  <a:schemeClr val="accent1">
                    <a:lumMod val="50000"/>
                  </a:schemeClr>
                </a:solidFill>
              </a:rPr>
              <a:t>partner</a:t>
            </a:r>
            <a:r>
              <a:rPr lang="es-PE" dirty="0" smtClean="0">
                <a:solidFill>
                  <a:schemeClr val="accent1">
                    <a:lumMod val="50000"/>
                  </a:schemeClr>
                </a:solidFill>
              </a:rPr>
              <a:t> – parroquias de LIMA</a:t>
            </a:r>
            <a:endParaRPr lang="es-P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9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32286157"/>
              </p:ext>
            </p:extLst>
          </p:nvPr>
        </p:nvGraphicFramePr>
        <p:xfrm>
          <a:off x="464024" y="475351"/>
          <a:ext cx="8147713" cy="6061927"/>
        </p:xfrm>
        <a:graphic>
          <a:graphicData uri="http://schemas.openxmlformats.org/drawingml/2006/table">
            <a:tbl>
              <a:tblPr/>
              <a:tblGrid>
                <a:gridCol w="723331"/>
                <a:gridCol w="1323833"/>
                <a:gridCol w="1865194"/>
                <a:gridCol w="1865194"/>
                <a:gridCol w="1865194"/>
                <a:gridCol w="504967"/>
              </a:tblGrid>
              <a:tr h="1433351">
                <a:tc>
                  <a:txBody>
                    <a:bodyPr/>
                    <a:lstStyle/>
                    <a:p>
                      <a:pPr algn="ctr" fontAlgn="ctr"/>
                      <a:endParaRPr lang="es-PE" sz="1400" dirty="0">
                        <a:latin typeface="Cambria" panose="02040503050406030204" pitchFamily="18" charset="0"/>
                      </a:endParaRP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dirty="0" smtClean="0">
                          <a:latin typeface="Cambria" panose="02040503050406030204" pitchFamily="18" charset="0"/>
                        </a:rPr>
                        <a:t>EQUIPOS DE TRABAJO</a:t>
                      </a:r>
                      <a:endParaRPr lang="es-PE" sz="1400" b="1" dirty="0">
                        <a:latin typeface="Cambria" panose="02040503050406030204" pitchFamily="18" charset="0"/>
                      </a:endParaRP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E" sz="1400" b="1" kern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ACCIONES</a:t>
                      </a:r>
                    </a:p>
                    <a:p>
                      <a:pPr algn="ctr" fontAlgn="ctr"/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(DE ACUERDO A CADA REALIDAD)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dirty="0" smtClean="0">
                          <a:latin typeface="Cambria" panose="02040503050406030204" pitchFamily="18" charset="0"/>
                        </a:rPr>
                        <a:t>INDICADOR DE LOGRO </a:t>
                      </a:r>
                      <a:endParaRPr lang="es-PE" sz="1400" b="1" dirty="0">
                        <a:latin typeface="Cambria" panose="02040503050406030204" pitchFamily="18" charset="0"/>
                      </a:endParaRP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dirty="0" smtClean="0">
                          <a:latin typeface="Cambria" panose="02040503050406030204" pitchFamily="18" charset="0"/>
                        </a:rPr>
                        <a:t> FUENTES Y MEDIOS DE VERIFICACIÓN </a:t>
                      </a:r>
                      <a:endParaRPr lang="es-PE" sz="1400" b="1" dirty="0">
                        <a:latin typeface="Cambria" panose="02040503050406030204" pitchFamily="18" charset="0"/>
                      </a:endParaRP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dirty="0" smtClean="0">
                          <a:latin typeface="Cambria" panose="02040503050406030204" pitchFamily="18" charset="0"/>
                        </a:rPr>
                        <a:t> ESCALA  VALORATIVA</a:t>
                      </a:r>
                      <a:endParaRPr lang="es-PE" sz="1400" b="1" dirty="0">
                        <a:latin typeface="Cambria" panose="02040503050406030204" pitchFamily="18" charset="0"/>
                      </a:endParaRPr>
                    </a:p>
                  </a:txBody>
                  <a:tcPr marL="4674" marR="4674" marT="4674" marB="0" vert="vert27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451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"LAUDATO SI"</a:t>
                      </a:r>
                    </a:p>
                    <a:p>
                      <a:pPr algn="l" fontAlgn="ctr"/>
                      <a:endParaRPr lang="es-P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64" marR="4674" marT="4674" marB="0" vert="vert27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 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y uso adecuado de la energía.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Ejm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Cambio de neones por focos ahorradores. Verificar luces apagadas durante el día. Verificar fugas de energía </a:t>
                      </a:r>
                      <a:r>
                        <a:rPr lang="es-P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Energía solar (donde sea posible)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1.1.1 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de avance en la ejecución de acciones para la gestión y uso adecuado del energía en la parroquia. </a:t>
                      </a:r>
                      <a:endParaRPr lang="es-PE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ctr"/>
                      <a:r>
                        <a:rPr lang="es-P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Cada 3 meses)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de las acciones trascendentes para el uso racional de la energía eléctrica. (Fichas de cotejo, planos, filmaciones, fotos, mapas…)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3391">
                <a:tc vMerge="1">
                  <a:txBody>
                    <a:bodyPr/>
                    <a:lstStyle/>
                    <a:p>
                      <a:pPr algn="l" fontAlgn="ctr"/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 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y uso adecuado del agua.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Ejm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Cambio de llaves, cañerías. Verificar fugas. Controlar el consumo. Verificar focos de infección del agua. 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1.2.1</a:t>
                      </a:r>
                      <a:r>
                        <a:rPr lang="es-PE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P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avance en la ejecución de acciones para la gestión y uso </a:t>
                      </a:r>
                      <a:r>
                        <a:rPr lang="es-P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ecoeficiente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del agua, en su parroquia.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de las acciones trascendentes para el buen uso del agua en la Parroquia.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69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79106210"/>
              </p:ext>
            </p:extLst>
          </p:nvPr>
        </p:nvGraphicFramePr>
        <p:xfrm>
          <a:off x="464024" y="475351"/>
          <a:ext cx="8147713" cy="5827145"/>
        </p:xfrm>
        <a:graphic>
          <a:graphicData uri="http://schemas.openxmlformats.org/drawingml/2006/table">
            <a:tbl>
              <a:tblPr/>
              <a:tblGrid>
                <a:gridCol w="723331"/>
                <a:gridCol w="1323833"/>
                <a:gridCol w="1865194"/>
                <a:gridCol w="1865194"/>
                <a:gridCol w="1865194"/>
                <a:gridCol w="504967"/>
              </a:tblGrid>
              <a:tr h="1433351">
                <a:tc>
                  <a:txBody>
                    <a:bodyPr/>
                    <a:lstStyle/>
                    <a:p>
                      <a:pPr algn="ctr" fontAlgn="ctr"/>
                      <a:endParaRPr lang="es-PE" sz="1400" dirty="0">
                        <a:latin typeface="Cambria" panose="02040503050406030204" pitchFamily="18" charset="0"/>
                      </a:endParaRP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dirty="0" smtClean="0">
                          <a:latin typeface="Cambria" panose="02040503050406030204" pitchFamily="18" charset="0"/>
                        </a:rPr>
                        <a:t>EQUIPOS DE TRABAJO</a:t>
                      </a:r>
                      <a:endParaRPr lang="es-PE" sz="1400" b="1" dirty="0">
                        <a:latin typeface="Cambria" panose="02040503050406030204" pitchFamily="18" charset="0"/>
                      </a:endParaRP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E" sz="1400" b="1" kern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ACCIONES</a:t>
                      </a:r>
                    </a:p>
                    <a:p>
                      <a:pPr algn="ctr" fontAlgn="ctr"/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(DE ACUERDO A CADA REALIDAD)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dirty="0" smtClean="0">
                          <a:latin typeface="Cambria" panose="02040503050406030204" pitchFamily="18" charset="0"/>
                        </a:rPr>
                        <a:t>INDICADOR DE LOGRO </a:t>
                      </a:r>
                      <a:endParaRPr lang="es-PE" sz="1400" b="1" dirty="0">
                        <a:latin typeface="Cambria" panose="02040503050406030204" pitchFamily="18" charset="0"/>
                      </a:endParaRP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dirty="0" smtClean="0">
                          <a:latin typeface="Cambria" panose="02040503050406030204" pitchFamily="18" charset="0"/>
                        </a:rPr>
                        <a:t> FUENTES Y MEDIOS DE VERIFICACIÓN </a:t>
                      </a:r>
                      <a:endParaRPr lang="es-PE" sz="1400" b="1" dirty="0">
                        <a:latin typeface="Cambria" panose="02040503050406030204" pitchFamily="18" charset="0"/>
                      </a:endParaRP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dirty="0" smtClean="0">
                          <a:latin typeface="Cambria" panose="02040503050406030204" pitchFamily="18" charset="0"/>
                        </a:rPr>
                        <a:t> ESCALA  VALORATIVA</a:t>
                      </a:r>
                      <a:endParaRPr lang="es-PE" sz="1400" b="1" dirty="0">
                        <a:latin typeface="Cambria" panose="02040503050406030204" pitchFamily="18" charset="0"/>
                      </a:endParaRPr>
                    </a:p>
                  </a:txBody>
                  <a:tcPr marL="4674" marR="4674" marT="4674" marB="0" vert="vert27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45185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"LAUDATO SI"</a:t>
                      </a:r>
                    </a:p>
                    <a:p>
                      <a:pPr algn="l" fontAlgn="ctr"/>
                      <a:endParaRPr lang="es-P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64" marR="4674" marT="4674" marB="0" vert="vert27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 Manejo de la basura y reciclaje.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Ejm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Campaña de reciclaje. Campañas de limpieza. Provocar la separación de residuos según sus </a:t>
                      </a:r>
                      <a:r>
                        <a:rPr lang="es-P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carácterísticas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para su posterior tratamiento. Generación de ingresos a través del reciclaje. Toma de conciencia del consumo. Educar en el consumo, </a:t>
                      </a:r>
                      <a:r>
                        <a:rPr lang="es-P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ejm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evitando el uso de descartables en las actividades parroquiales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 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de avance en la ejecución de acciones para la gestión de residuos y consumo responsable en la Parroquia.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de las acciones trascendentes para la gestión de residuos sólidos y consumo responsable.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4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43011422"/>
              </p:ext>
            </p:extLst>
          </p:nvPr>
        </p:nvGraphicFramePr>
        <p:xfrm>
          <a:off x="423081" y="294661"/>
          <a:ext cx="8366076" cy="6433685"/>
        </p:xfrm>
        <a:graphic>
          <a:graphicData uri="http://schemas.openxmlformats.org/drawingml/2006/table">
            <a:tbl>
              <a:tblPr/>
              <a:tblGrid>
                <a:gridCol w="742717"/>
                <a:gridCol w="1359313"/>
                <a:gridCol w="1915182"/>
                <a:gridCol w="1915182"/>
                <a:gridCol w="1915182"/>
                <a:gridCol w="518500"/>
              </a:tblGrid>
              <a:tr h="1459250">
                <a:tc>
                  <a:txBody>
                    <a:bodyPr/>
                    <a:lstStyle/>
                    <a:p>
                      <a:pPr algn="ctr" fontAlgn="ctr"/>
                      <a:endParaRPr lang="es-PE" sz="1400" dirty="0">
                        <a:latin typeface="Cambria" panose="02040503050406030204" pitchFamily="18" charset="0"/>
                      </a:endParaRP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dirty="0" smtClean="0">
                          <a:latin typeface="Cambria" panose="02040503050406030204" pitchFamily="18" charset="0"/>
                        </a:rPr>
                        <a:t>EQUIPOS DE TRABAJO</a:t>
                      </a:r>
                      <a:endParaRPr lang="es-PE" sz="1400" b="1" dirty="0">
                        <a:latin typeface="Cambria" panose="02040503050406030204" pitchFamily="18" charset="0"/>
                      </a:endParaRP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E" sz="1400" b="1" kern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ACCIONES</a:t>
                      </a:r>
                    </a:p>
                    <a:p>
                      <a:pPr algn="ctr" fontAlgn="ctr"/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(DE ACUERDO A CADA REALIDAD)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dirty="0" smtClean="0">
                          <a:latin typeface="Cambria" panose="02040503050406030204" pitchFamily="18" charset="0"/>
                        </a:rPr>
                        <a:t>INDICADOR DE LOGRO </a:t>
                      </a:r>
                      <a:endParaRPr lang="es-PE" sz="1400" b="1" dirty="0">
                        <a:latin typeface="Cambria" panose="02040503050406030204" pitchFamily="18" charset="0"/>
                      </a:endParaRP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dirty="0" smtClean="0">
                          <a:latin typeface="Cambria" panose="02040503050406030204" pitchFamily="18" charset="0"/>
                        </a:rPr>
                        <a:t> FUENTES Y MEDIOS DE VERIFICACIÓN </a:t>
                      </a:r>
                      <a:endParaRPr lang="es-PE" sz="1400" b="1" dirty="0">
                        <a:latin typeface="Cambria" panose="02040503050406030204" pitchFamily="18" charset="0"/>
                      </a:endParaRP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dirty="0" smtClean="0">
                          <a:latin typeface="Cambria" panose="02040503050406030204" pitchFamily="18" charset="0"/>
                        </a:rPr>
                        <a:t> ESCALA  VALORATIVA</a:t>
                      </a:r>
                      <a:endParaRPr lang="es-PE" sz="1400" b="1" dirty="0">
                        <a:latin typeface="Cambria" panose="02040503050406030204" pitchFamily="18" charset="0"/>
                      </a:endParaRPr>
                    </a:p>
                  </a:txBody>
                  <a:tcPr marL="4674" marR="4674" marT="4674" marB="0" vert="vert27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837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"LAUDATO SI"</a:t>
                      </a:r>
                    </a:p>
                    <a:p>
                      <a:pPr algn="l" fontAlgn="ctr"/>
                      <a:endParaRPr lang="es-P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64" marR="4674" marT="4674" marB="0" vert="vert27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 Proyectos productivos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Elaborar plan de costos, responsables, metas y distribución de tareas para formular proyectos de producción según los requerimientos de la zona. </a:t>
                      </a:r>
                      <a:r>
                        <a:rPr lang="es-P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Ejm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s-P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Piscigranjas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granja de cuyes, reforestación, néctares de frutas, hidroponía, etc.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1.4.1 % de avance en la ejecución de acciones para la gestión de proyectos productivos en la Parroquia.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de las acciones trascendentes para la gestión de proyectos productivos.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90726">
                <a:tc vMerge="1">
                  <a:txBody>
                    <a:bodyPr/>
                    <a:lstStyle/>
                    <a:p>
                      <a:pPr algn="l" fontAlgn="ctr"/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Itinerario litúrgico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Elaborar un programa anual de los eventos ecológicos que serán recordados en la celebración litúrgica con signos, intenciones, ofrendas, oraciones, etc. </a:t>
                      </a:r>
                      <a:r>
                        <a:rPr lang="es-P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Ejm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6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74" marR="4674" marT="4674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30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3306" y="164239"/>
            <a:ext cx="3662795" cy="863974"/>
          </a:xfrm>
        </p:spPr>
        <p:txBody>
          <a:bodyPr/>
          <a:lstStyle/>
          <a:p>
            <a:pPr algn="ctr"/>
            <a:r>
              <a:rPr lang="es-PE" dirty="0" smtClean="0"/>
              <a:t>organización</a:t>
            </a:r>
            <a:endParaRPr lang="es-PE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59556" y="1143853"/>
            <a:ext cx="7970293" cy="548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2794" y="0"/>
            <a:ext cx="5759354" cy="709684"/>
          </a:xfrm>
        </p:spPr>
        <p:txBody>
          <a:bodyPr>
            <a:normAutofit/>
          </a:bodyPr>
          <a:lstStyle/>
          <a:p>
            <a:pPr algn="ctr"/>
            <a:r>
              <a:rPr lang="es-PE" sz="3600" dirty="0" smtClean="0"/>
              <a:t>Programa litúrgico</a:t>
            </a:r>
            <a:endParaRPr lang="es-PE" sz="3600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82987988"/>
              </p:ext>
            </p:extLst>
          </p:nvPr>
        </p:nvGraphicFramePr>
        <p:xfrm>
          <a:off x="232012" y="709684"/>
          <a:ext cx="8720919" cy="5973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3036"/>
                <a:gridCol w="6097883"/>
              </a:tblGrid>
              <a:tr h="436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Cambria" panose="02040503050406030204" pitchFamily="18" charset="0"/>
                        </a:rPr>
                        <a:t>MES / EVENTO</a:t>
                      </a:r>
                      <a:endParaRPr lang="es-PE" sz="18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44" marR="15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Cambria" panose="02040503050406030204" pitchFamily="18" charset="0"/>
                        </a:rPr>
                        <a:t>PROPUESTA LITÚRGICA</a:t>
                      </a:r>
                      <a:endParaRPr lang="es-PE" sz="18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44" marR="15044" marT="0" marB="0" anchor="ctr"/>
                </a:tc>
              </a:tr>
              <a:tr h="911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ENERO 1:  JORNADA </a:t>
                      </a: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MUNDIAL DE ORACIÓN POR LA PAZ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4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Después </a:t>
                      </a: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de comunión: Oración comunitaria por la paz (elaborada para la Jornada Mundial)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Gesto: Motivar el rito de la paz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</a:tr>
              <a:tr h="472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FEBRERO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</a:tr>
              <a:tr h="1215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MARZO 21: DÍA </a:t>
                      </a: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DE LA DISCRIMINACIÓN </a:t>
                      </a:r>
                      <a:r>
                        <a:rPr lang="es-ES" sz="12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RACIAL</a:t>
                      </a:r>
                      <a:endParaRPr lang="es-PE" sz="1200" dirty="0" smtClean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200" dirty="0" smtClean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2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22: DÍA </a:t>
                      </a: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MUNDIAL DEL </a:t>
                      </a:r>
                      <a:r>
                        <a:rPr lang="es-ES" sz="12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AGUA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4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Procesión </a:t>
                      </a: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de ofrendas: Parejas de diferentes regiones con trajes típicos. Valorar la diversidad racial como una riqueza.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4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Ritos </a:t>
                      </a: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iniciales: señalar su valor, mostrar su utilidad, significado religioso, litúrgico y tomar un vaso de agua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</a:tr>
              <a:tr h="1012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ABRIL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SEMANA SANTA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DÍA DE LA TIERRA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4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Vía </a:t>
                      </a: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Crucis ecológico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4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Procesión </a:t>
                      </a: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de ofrendas: Tierra y sus frutos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</a:tr>
              <a:tr h="911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MAYO 17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DÍA DEL RECICLAJE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4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Procesión </a:t>
                      </a: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de ofrendas: Presentar productos útiles elaborados con material reciclado: escobas, recogedores, bolsas, canastas, lámparas, etc.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</a:tr>
              <a:tr h="1012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JUNIO 5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DÍA DEL MEDIO AMBIENTE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2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DIA DEL CAMPESINO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4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Proponer </a:t>
                      </a: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plegaria eucarística y peticiones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4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Procesión </a:t>
                      </a: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de ofrendas y realce a la oración de ofertorio: Tierra y sus frutos locales.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Animar a las familias a orar antes de consumir los alimentos en sus hogares.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72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2794" y="0"/>
            <a:ext cx="5759354" cy="709684"/>
          </a:xfrm>
        </p:spPr>
        <p:txBody>
          <a:bodyPr>
            <a:normAutofit/>
          </a:bodyPr>
          <a:lstStyle/>
          <a:p>
            <a:pPr algn="ctr"/>
            <a:r>
              <a:rPr lang="es-PE" sz="3600" dirty="0" smtClean="0"/>
              <a:t>Programa litúrgico</a:t>
            </a:r>
            <a:endParaRPr lang="es-PE" sz="3600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95584198"/>
              </p:ext>
            </p:extLst>
          </p:nvPr>
        </p:nvGraphicFramePr>
        <p:xfrm>
          <a:off x="232012" y="709684"/>
          <a:ext cx="8720919" cy="5973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3036"/>
                <a:gridCol w="6097883"/>
              </a:tblGrid>
              <a:tr h="436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Cambria" panose="02040503050406030204" pitchFamily="18" charset="0"/>
                        </a:rPr>
                        <a:t>MES / EVENTO</a:t>
                      </a:r>
                      <a:endParaRPr lang="es-PE" sz="18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44" marR="15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Cambria" panose="02040503050406030204" pitchFamily="18" charset="0"/>
                        </a:rPr>
                        <a:t>PROPUESTA LITÚRGICA</a:t>
                      </a:r>
                      <a:endParaRPr lang="es-PE" sz="18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44" marR="15044" marT="0" marB="0" anchor="ctr"/>
                </a:tc>
              </a:tr>
              <a:tr h="911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JULIO 7: DÍA </a:t>
                      </a: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DE LA CONSERVACIÓN DEL SUELO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</a:tr>
              <a:tr h="472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AGOSTO 9: DÍA </a:t>
                      </a: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INTERNACIONAL DE LAS POBLACIONES INDÍGENAS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</a:tr>
              <a:tr h="1215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SETIEMBRE 1: DÍA </a:t>
                      </a: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DEL ÁRBOL Y JORNADA MUNDIAL POR EL CUIDADO DE LA CREACIÓN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</a:tr>
              <a:tr h="1012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OCTUBRE 4: SAN </a:t>
                      </a: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FRANCISCO: PATRONO DE LA ECOLOGÍA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Escenificar: Cántico de las criaturas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Orar con el Salmo de la Creación (Sal 8)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Cántico de Daniel 3.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/>
                </a:tc>
              </a:tr>
              <a:tr h="911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NOVIEMBRE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TERCER JUEVES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DÍA DEL AIRE PURO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4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Incensar </a:t>
                      </a: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el altar y la comunidad como signo de purificación del aire, de ese modo damos gloria a Dios y purifica.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/>
                </a:tc>
              </a:tr>
              <a:tr h="1012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DICIEMBRE 1: DÍA </a:t>
                      </a: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CONTRA LA BASURA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4ª SEMANA DE ADVIENTO</a:t>
                      </a:r>
                      <a:endParaRPr lang="es-PE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4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Reflexión </a:t>
                      </a: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sobre la comida y regalos de plástico en estas fiestas y sus excesos.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4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Regalos </a:t>
                      </a: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para el Niño Jesús y para los niños en general de material no contaminante</a:t>
                      </a:r>
                      <a:r>
                        <a:rPr lang="es-ES" sz="1400" dirty="0" smtClean="0"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400" dirty="0"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15044" marR="1504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39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vento principal">
  <a:themeElements>
    <a:clrScheme name="Evento principal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Evento principal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vento principal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TM04033927[[fn=Evento principal]]</Template>
  <TotalTime>70</TotalTime>
  <Words>594</Words>
  <Application>Microsoft Office PowerPoint</Application>
  <PresentationFormat>Presentación en pantalla (4:3)</PresentationFormat>
  <Paragraphs>100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Impact</vt:lpstr>
      <vt:lpstr>Times New Roman</vt:lpstr>
      <vt:lpstr>Evento principal</vt:lpstr>
      <vt:lpstr>‘Laudato si’ y el  protagonismo del joven</vt:lpstr>
      <vt:lpstr>Presentación de PowerPoint</vt:lpstr>
      <vt:lpstr>Presentación de PowerPoint</vt:lpstr>
      <vt:lpstr>Presentación de PowerPoint</vt:lpstr>
      <vt:lpstr>organización</vt:lpstr>
      <vt:lpstr>Programa litúrgico</vt:lpstr>
      <vt:lpstr>Programa litúrgico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‘Laudato si’ y el  protagonismo del joven</dc:title>
  <dc:creator>USER</dc:creator>
  <cp:lastModifiedBy>janet calancha ayala</cp:lastModifiedBy>
  <cp:revision>10</cp:revision>
  <dcterms:created xsi:type="dcterms:W3CDTF">2016-05-19T02:48:04Z</dcterms:created>
  <dcterms:modified xsi:type="dcterms:W3CDTF">2016-05-28T04:04:42Z</dcterms:modified>
</cp:coreProperties>
</file>