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74" r:id="rId4"/>
    <p:sldId id="276" r:id="rId5"/>
    <p:sldId id="277" r:id="rId6"/>
    <p:sldId id="278" r:id="rId7"/>
    <p:sldId id="275" r:id="rId8"/>
    <p:sldId id="273" r:id="rId9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B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41" autoAdjust="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D4990-E592-4400-8C93-0A64E5362537}" type="datetimeFigureOut">
              <a:rPr lang="es-PE" smtClean="0"/>
              <a:t>19/05/2016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E5F9F-FAFC-4637-B1C0-5EE92FB633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18200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20F8F-C5EB-435A-89C4-00083048484E}" type="datetimeFigureOut">
              <a:rPr lang="es-PE" smtClean="0"/>
              <a:t>19/05/2016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874B6-E855-42E4-A6EF-F70C9E58697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1391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err="1" smtClean="0"/>
              <a:t>Dfd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00B008">
              <a:alpha val="43922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ortar y redondear rectángulo de esquina sencilla"/>
          <p:cNvSpPr/>
          <p:nvPr userDrawn="1"/>
        </p:nvSpPr>
        <p:spPr>
          <a:xfrm>
            <a:off x="0" y="6330955"/>
            <a:ext cx="9144000" cy="542035"/>
          </a:xfrm>
          <a:prstGeom prst="snip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9" name="8 Imagen" descr="http://www.sepn.de/bonifatius/gemeindeleben/logoperu.gif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75" y="5952591"/>
            <a:ext cx="906938" cy="78877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CuadroTexto"/>
          <p:cNvSpPr txBox="1"/>
          <p:nvPr userDrawn="1"/>
        </p:nvSpPr>
        <p:spPr>
          <a:xfrm rot="21338806">
            <a:off x="1107351" y="6357832"/>
            <a:ext cx="129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smtClean="0">
                <a:solidFill>
                  <a:srgbClr val="00B050"/>
                </a:solidFill>
                <a:latin typeface="Britannic Bold" panose="020B0903060703020204" pitchFamily="34" charset="0"/>
              </a:rPr>
              <a:t>JUVENTUD</a:t>
            </a:r>
            <a:endParaRPr lang="es-PE" b="1" dirty="0">
              <a:solidFill>
                <a:srgbClr val="00B050"/>
              </a:solidFill>
              <a:latin typeface="Britannic Bold" panose="020B0903060703020204" pitchFamily="34" charset="0"/>
            </a:endParaRPr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5796136" y="6351711"/>
            <a:ext cx="33843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600" dirty="0" smtClean="0">
                <a:latin typeface="Adobe Arabic" pitchFamily="18" charset="-78"/>
                <a:cs typeface="Adobe Arabic" pitchFamily="18" charset="-78"/>
              </a:rPr>
              <a:t>Encuentro Nacional Feb 2017</a:t>
            </a:r>
            <a:endParaRPr lang="es-PE" sz="2600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Adobe Arabic" pitchFamily="18" charset="-78"/>
          <a:ea typeface="+mj-ea"/>
          <a:cs typeface="Adobe Arabic" pitchFamily="18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dobe Arabic" pitchFamily="18" charset="-78"/>
          <a:ea typeface="+mn-ea"/>
          <a:cs typeface="Adobe Arabic" pitchFamily="18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dobe Arabic" pitchFamily="18" charset="-78"/>
          <a:ea typeface="+mn-ea"/>
          <a:cs typeface="Adobe Arabic" pitchFamily="18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dobe Arabic" pitchFamily="18" charset="-78"/>
          <a:ea typeface="+mn-ea"/>
          <a:cs typeface="Adobe Arabic" pitchFamily="18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dobe Arabic" pitchFamily="18" charset="-78"/>
          <a:ea typeface="+mn-ea"/>
          <a:cs typeface="Adobe Arabic" pitchFamily="18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dobe Arabic" pitchFamily="18" charset="-78"/>
          <a:ea typeface="+mn-ea"/>
          <a:cs typeface="Adobe Arabic" pitchFamily="18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Se buscan: Agentes de Cambio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58208"/>
            <a:ext cx="6400800" cy="1126976"/>
          </a:xfrm>
        </p:spPr>
        <p:txBody>
          <a:bodyPr>
            <a:noAutofit/>
          </a:bodyPr>
          <a:lstStyle/>
          <a:p>
            <a:r>
              <a:rPr lang="es-PE" dirty="0" smtClean="0">
                <a:solidFill>
                  <a:schemeClr val="tx1"/>
                </a:solidFill>
              </a:rPr>
              <a:t>Encuentro Nacional Juvenil</a:t>
            </a:r>
          </a:p>
          <a:p>
            <a:r>
              <a:rPr lang="es-PE" dirty="0" smtClean="0"/>
              <a:t>Febrero 2017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12" y="1793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Mayo 2016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6346158"/>
            <a:ext cx="9144000" cy="4766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Rectángulo"/>
          <p:cNvSpPr/>
          <p:nvPr/>
        </p:nvSpPr>
        <p:spPr>
          <a:xfrm>
            <a:off x="179512" y="5914110"/>
            <a:ext cx="1152128" cy="414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5" name="14 Imagen" descr="http://www.sepn.de/bonifatius/gemeindeleben/logoperu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94" y="1015115"/>
            <a:ext cx="14400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15 CuadroTexto"/>
          <p:cNvSpPr txBox="1"/>
          <p:nvPr/>
        </p:nvSpPr>
        <p:spPr>
          <a:xfrm rot="21338806">
            <a:off x="1991050" y="1265078"/>
            <a:ext cx="1856554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2200" b="1" dirty="0" smtClean="0">
                <a:solidFill>
                  <a:srgbClr val="00B050"/>
                </a:solidFill>
                <a:latin typeface="Britannic Bold" panose="020B0903060703020204" pitchFamily="34" charset="0"/>
              </a:rPr>
              <a:t>JUVENTUD</a:t>
            </a:r>
            <a:endParaRPr lang="es-PE" sz="2200" b="1" dirty="0">
              <a:solidFill>
                <a:srgbClr val="00B050"/>
              </a:solidFill>
              <a:latin typeface="Britannic Bold" panose="020B090306070302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6399828"/>
            <a:ext cx="166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Suéñalo. Hazlo.</a:t>
            </a:r>
            <a:endParaRPr lang="es-PE" dirty="0"/>
          </a:p>
        </p:txBody>
      </p:sp>
      <p:pic>
        <p:nvPicPr>
          <p:cNvPr id="14" name="Picture 4" descr="https://t2.ftcdn.net/jpg/00/76/25/75/160_F_76257507_UCaDxTejtryilgRD26r2A2kQMcAnV28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497" y="4705190"/>
            <a:ext cx="2427486" cy="162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67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Contenido: Encuentro Nacional Feb 2017</a:t>
            </a:r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arenR"/>
            </a:pPr>
            <a:r>
              <a:rPr lang="es-PE" sz="4000" dirty="0" smtClean="0"/>
              <a:t>En resumen</a:t>
            </a:r>
          </a:p>
          <a:p>
            <a:pPr marL="571500" indent="-571500">
              <a:buAutoNum type="romanUcParenR"/>
            </a:pPr>
            <a:r>
              <a:rPr lang="es-PE" sz="4000" dirty="0" smtClean="0"/>
              <a:t>Objetivo</a:t>
            </a:r>
          </a:p>
          <a:p>
            <a:pPr marL="571500" indent="-571500">
              <a:buAutoNum type="romanUcParenR"/>
            </a:pPr>
            <a:r>
              <a:rPr lang="es-PE" sz="4000" dirty="0" smtClean="0"/>
              <a:t>Datos a saber: Convocatoria</a:t>
            </a:r>
          </a:p>
          <a:p>
            <a:pPr marL="571500" indent="-571500">
              <a:buAutoNum type="romanUcParenR"/>
            </a:pPr>
            <a:r>
              <a:rPr lang="es-PE" sz="4000" dirty="0" smtClean="0"/>
              <a:t>¿Input?</a:t>
            </a:r>
            <a:endParaRPr lang="es-PE" sz="4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135272" y="5795972"/>
            <a:ext cx="166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Suéñalo. Hazlo.</a:t>
            </a:r>
            <a:endParaRPr lang="es-PE" dirty="0"/>
          </a:p>
        </p:txBody>
      </p:sp>
      <p:pic>
        <p:nvPicPr>
          <p:cNvPr id="10" name="Picture 4" descr="https://t2.ftcdn.net/jpg/00/76/25/75/160_F_76257507_UCaDxTejtryilgRD26r2A2kQMcAnV28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101334"/>
            <a:ext cx="2427486" cy="162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26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3" y="1484784"/>
            <a:ext cx="8856983" cy="1519243"/>
          </a:xfrm>
        </p:spPr>
        <p:txBody>
          <a:bodyPr/>
          <a:lstStyle/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I. EN RESUMEN</a:t>
            </a:r>
            <a:endParaRPr lang="es-PE" dirty="0"/>
          </a:p>
        </p:txBody>
      </p:sp>
      <p:sp>
        <p:nvSpPr>
          <p:cNvPr id="5" name="4 Rectángulo"/>
          <p:cNvSpPr/>
          <p:nvPr/>
        </p:nvSpPr>
        <p:spPr>
          <a:xfrm>
            <a:off x="2967706" y="130893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08049" y="1322894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300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71476" y="2359437"/>
            <a:ext cx="1239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días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493273" y="2359437"/>
            <a:ext cx="2857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participantes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462898" y="130893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40441" y="132289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61920" y="2173030"/>
            <a:ext cx="1537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chemeClr val="bg1"/>
                </a:solidFill>
              </a:rPr>
              <a:t>encuentronacional</a:t>
            </a:r>
            <a:endParaRPr lang="es-ES" sz="2400" b="1" dirty="0" smtClean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879691" y="2173030"/>
            <a:ext cx="2857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meses de seguimiento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3" name="12 Más"/>
          <p:cNvSpPr/>
          <p:nvPr/>
        </p:nvSpPr>
        <p:spPr>
          <a:xfrm>
            <a:off x="2228989" y="1555959"/>
            <a:ext cx="470803" cy="45720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Más"/>
          <p:cNvSpPr/>
          <p:nvPr/>
        </p:nvSpPr>
        <p:spPr>
          <a:xfrm>
            <a:off x="3736810" y="1542416"/>
            <a:ext cx="470803" cy="45720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Más"/>
          <p:cNvSpPr/>
          <p:nvPr/>
        </p:nvSpPr>
        <p:spPr>
          <a:xfrm>
            <a:off x="5879691" y="1542416"/>
            <a:ext cx="470803" cy="45720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438"/>
            <a:ext cx="1536068" cy="125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2 Marcador de contenido"/>
          <p:cNvSpPr txBox="1">
            <a:spLocks/>
          </p:cNvSpPr>
          <p:nvPr/>
        </p:nvSpPr>
        <p:spPr>
          <a:xfrm>
            <a:off x="107504" y="3140968"/>
            <a:ext cx="8856983" cy="2736304"/>
          </a:xfrm>
          <a:prstGeom prst="rect">
            <a:avLst/>
          </a:prstGeom>
          <a:solidFill>
            <a:srgbClr val="FFFF00">
              <a:alpha val="43922"/>
            </a:srgb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dobe Arabic" pitchFamily="18" charset="-78"/>
                <a:ea typeface="+mn-ea"/>
                <a:cs typeface="Adobe Arabic" pitchFamily="18" charset="-7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dobe Arabic" pitchFamily="18" charset="-78"/>
                <a:ea typeface="+mn-ea"/>
                <a:cs typeface="Adobe Arabic" pitchFamily="18" charset="-7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dobe Arabic" pitchFamily="18" charset="-78"/>
                <a:ea typeface="+mn-ea"/>
                <a:cs typeface="Adobe Arabic" pitchFamily="18" charset="-7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dobe Arabic" pitchFamily="18" charset="-78"/>
                <a:ea typeface="+mn-ea"/>
                <a:cs typeface="Adobe Arabic" pitchFamily="18" charset="-7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dobe Arabic" pitchFamily="18" charset="-78"/>
                <a:ea typeface="+mn-ea"/>
                <a:cs typeface="Adobe Arabic" pitchFamily="18" charset="-7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b="1" dirty="0" smtClean="0"/>
              <a:t>¿Dónde?</a:t>
            </a:r>
            <a:r>
              <a:rPr lang="es-PE" dirty="0" smtClean="0"/>
              <a:t>    En una casa de retiro de Lima (Chosica / SJL).</a:t>
            </a:r>
          </a:p>
          <a:p>
            <a:r>
              <a:rPr lang="es-PE" b="1" dirty="0" smtClean="0"/>
              <a:t>¿Cuándo?</a:t>
            </a:r>
            <a:r>
              <a:rPr lang="es-PE" dirty="0" smtClean="0"/>
              <a:t>  </a:t>
            </a:r>
            <a:r>
              <a:rPr lang="es-PE" smtClean="0"/>
              <a:t>19-22 </a:t>
            </a:r>
            <a:r>
              <a:rPr lang="es-PE" dirty="0" smtClean="0"/>
              <a:t>de Febrero de 2017.</a:t>
            </a:r>
          </a:p>
          <a:p>
            <a:r>
              <a:rPr lang="es-PE" b="1" dirty="0" smtClean="0"/>
              <a:t>¿Quiénes?</a:t>
            </a:r>
            <a:r>
              <a:rPr lang="es-PE" dirty="0" smtClean="0"/>
              <a:t> 3 representantes por parroquia / institución </a:t>
            </a:r>
            <a:r>
              <a:rPr lang="es-PE" dirty="0" err="1" smtClean="0"/>
              <a:t>Partnerschaft</a:t>
            </a:r>
            <a:r>
              <a:rPr lang="es-PE" dirty="0" smtClean="0"/>
              <a:t> (edad: 16-28) + 15 </a:t>
            </a:r>
            <a:r>
              <a:rPr lang="es-PE" dirty="0" err="1" smtClean="0"/>
              <a:t>voluntari@s</a:t>
            </a:r>
            <a:r>
              <a:rPr lang="es-PE" dirty="0" smtClean="0"/>
              <a:t> </a:t>
            </a:r>
            <a:r>
              <a:rPr lang="es-PE" dirty="0" err="1" smtClean="0"/>
              <a:t>aleman@s</a:t>
            </a:r>
            <a:r>
              <a:rPr lang="es-PE" dirty="0" smtClean="0"/>
              <a:t> + 12 </a:t>
            </a:r>
            <a:r>
              <a:rPr lang="es-PE" dirty="0" err="1" smtClean="0"/>
              <a:t>voluntari@s</a:t>
            </a:r>
            <a:r>
              <a:rPr lang="es-PE" dirty="0" smtClean="0"/>
              <a:t> VAMOS!</a:t>
            </a:r>
          </a:p>
          <a:p>
            <a:r>
              <a:rPr lang="es-PE" b="1" dirty="0" smtClean="0"/>
              <a:t>¿Cuánto $? </a:t>
            </a:r>
            <a:r>
              <a:rPr lang="es-PE" dirty="0" smtClean="0"/>
              <a:t>Aporte por participante de S./100 </a:t>
            </a:r>
            <a:endParaRPr lang="es-PE" b="1" dirty="0" smtClean="0"/>
          </a:p>
          <a:p>
            <a:r>
              <a:rPr lang="es-PE" b="1" dirty="0" smtClean="0"/>
              <a:t>¿Para qué?</a:t>
            </a:r>
            <a:r>
              <a:rPr lang="es-PE" dirty="0" smtClean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33713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04037"/>
            <a:ext cx="8507288" cy="1348900"/>
          </a:xfrm>
          <a:solidFill>
            <a:srgbClr val="FF0000">
              <a:alpha val="43922"/>
            </a:srgb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PE" b="1" dirty="0" smtClean="0">
                <a:solidFill>
                  <a:schemeClr val="bg1"/>
                </a:solidFill>
              </a:rPr>
              <a:t>Promover un MAYOR PROTAGONISMO de la juventud </a:t>
            </a:r>
          </a:p>
          <a:p>
            <a:pPr marL="0" indent="0" algn="ctr">
              <a:buNone/>
            </a:pPr>
            <a:r>
              <a:rPr lang="es-PE" b="1" dirty="0" smtClean="0">
                <a:solidFill>
                  <a:schemeClr val="bg1"/>
                </a:solidFill>
              </a:rPr>
              <a:t>para asumir COMPROMISOS CON SU LOCALIDAD.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II. OBJETIVO</a:t>
            </a:r>
            <a:endParaRPr lang="es-PE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4017"/>
            <a:ext cx="1340767" cy="134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2 Marcador de contenido"/>
          <p:cNvSpPr txBox="1">
            <a:spLocks/>
          </p:cNvSpPr>
          <p:nvPr/>
        </p:nvSpPr>
        <p:spPr>
          <a:xfrm>
            <a:off x="323528" y="2924945"/>
            <a:ext cx="8507288" cy="2952328"/>
          </a:xfrm>
          <a:prstGeom prst="rect">
            <a:avLst/>
          </a:prstGeom>
          <a:solidFill>
            <a:srgbClr val="00B008">
              <a:alpha val="43922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dobe Arabic" pitchFamily="18" charset="-78"/>
                <a:ea typeface="+mn-ea"/>
                <a:cs typeface="Adobe Arabic" pitchFamily="18" charset="-7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dobe Arabic" pitchFamily="18" charset="-78"/>
                <a:ea typeface="+mn-ea"/>
                <a:cs typeface="Adobe Arabic" pitchFamily="18" charset="-7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dobe Arabic" pitchFamily="18" charset="-78"/>
                <a:ea typeface="+mn-ea"/>
                <a:cs typeface="Adobe Arabic" pitchFamily="18" charset="-7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dobe Arabic" pitchFamily="18" charset="-78"/>
                <a:ea typeface="+mn-ea"/>
                <a:cs typeface="Adobe Arabic" pitchFamily="18" charset="-7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dobe Arabic" pitchFamily="18" charset="-78"/>
                <a:ea typeface="+mn-ea"/>
                <a:cs typeface="Adobe Arabic" pitchFamily="18" charset="-7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PE" dirty="0" smtClean="0"/>
              <a:t>+ formar jóvenes proactivos/as y solidarios/as: “agentes de cambio”</a:t>
            </a:r>
          </a:p>
          <a:p>
            <a:pPr marL="0" indent="0">
              <a:buFont typeface="Arial" pitchFamily="34" charset="0"/>
              <a:buNone/>
            </a:pPr>
            <a:r>
              <a:rPr lang="es-PE" dirty="0" smtClean="0"/>
              <a:t>+ promover la interculturalidad, en especial: Perú – Alemania </a:t>
            </a:r>
          </a:p>
          <a:p>
            <a:pPr marL="0" indent="0">
              <a:buFont typeface="Arial" pitchFamily="34" charset="0"/>
              <a:buNone/>
            </a:pPr>
            <a:r>
              <a:rPr lang="es-PE" dirty="0" smtClean="0"/>
              <a:t>+ promover la espiritualidad</a:t>
            </a:r>
          </a:p>
          <a:p>
            <a:pPr marL="0" indent="0">
              <a:buFont typeface="Arial" pitchFamily="34" charset="0"/>
              <a:buNone/>
            </a:pPr>
            <a:r>
              <a:rPr lang="es-PE" dirty="0" smtClean="0"/>
              <a:t>+ promover la protección del medio ambiente</a:t>
            </a:r>
          </a:p>
          <a:p>
            <a:pPr marL="0" indent="0">
              <a:buFont typeface="Arial" pitchFamily="34" charset="0"/>
              <a:buNone/>
            </a:pPr>
            <a:r>
              <a:rPr lang="es-PE" dirty="0" smtClean="0"/>
              <a:t>+ establecer vínculos con los colegios y otras instituciones </a:t>
            </a:r>
            <a:r>
              <a:rPr lang="es-PE" dirty="0" err="1" smtClean="0"/>
              <a:t>educat</a:t>
            </a:r>
            <a:r>
              <a:rPr lang="es-PE" dirty="0" smtClean="0"/>
              <a:t>.</a:t>
            </a:r>
            <a:endParaRPr lang="es-PE" dirty="0"/>
          </a:p>
        </p:txBody>
      </p:sp>
      <p:sp>
        <p:nvSpPr>
          <p:cNvPr id="8" name="7 Flecha derecha"/>
          <p:cNvSpPr/>
          <p:nvPr/>
        </p:nvSpPr>
        <p:spPr>
          <a:xfrm>
            <a:off x="251520" y="1844824"/>
            <a:ext cx="720080" cy="648072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8834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s-PE" dirty="0" smtClean="0"/>
              <a:t>III. FECHAS A SABER: CONVOCATORIA</a:t>
            </a:r>
            <a:endParaRPr lang="es-PE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134225"/>
              </p:ext>
            </p:extLst>
          </p:nvPr>
        </p:nvGraphicFramePr>
        <p:xfrm>
          <a:off x="323528" y="1913077"/>
          <a:ext cx="8424936" cy="4968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4256"/>
                <a:gridCol w="6120680"/>
              </a:tblGrid>
              <a:tr h="458437">
                <a:tc>
                  <a:txBody>
                    <a:bodyPr/>
                    <a:lstStyle/>
                    <a:p>
                      <a:r>
                        <a:rPr lang="es-PE" sz="2800" dirty="0" smtClean="0">
                          <a:latin typeface="Adobe Arabic" pitchFamily="18" charset="-78"/>
                          <a:cs typeface="Adobe Arabic" pitchFamily="18" charset="-78"/>
                        </a:rPr>
                        <a:t>Fecha</a:t>
                      </a:r>
                      <a:endParaRPr lang="es-PE" sz="2800" dirty="0"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800" dirty="0" smtClean="0">
                          <a:latin typeface="Adobe Arabic" pitchFamily="18" charset="-78"/>
                          <a:cs typeface="Adobe Arabic" pitchFamily="18" charset="-78"/>
                        </a:rPr>
                        <a:t>Actividad</a:t>
                      </a:r>
                      <a:endParaRPr lang="es-PE" sz="2800" dirty="0"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/>
                </a:tc>
              </a:tr>
              <a:tr h="881446">
                <a:tc>
                  <a:txBody>
                    <a:bodyPr/>
                    <a:lstStyle/>
                    <a:p>
                      <a:r>
                        <a:rPr lang="es-PE" sz="2800" dirty="0" smtClean="0">
                          <a:latin typeface="Adobe Arabic" pitchFamily="18" charset="-78"/>
                          <a:cs typeface="Adobe Arabic" pitchFamily="18" charset="-78"/>
                        </a:rPr>
                        <a:t>Mayo – Octubre</a:t>
                      </a:r>
                      <a:endParaRPr lang="es-PE" sz="2800" dirty="0"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800" dirty="0" smtClean="0">
                          <a:latin typeface="Adobe Arabic" pitchFamily="18" charset="-78"/>
                          <a:cs typeface="Adobe Arabic" pitchFamily="18" charset="-78"/>
                        </a:rPr>
                        <a:t>Convocatoria abierta: Identificación de 3 jóvenes representantes por parroquia / institución</a:t>
                      </a:r>
                      <a:endParaRPr lang="es-PE" sz="2800" dirty="0"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/>
                </a:tc>
              </a:tr>
              <a:tr h="458437">
                <a:tc>
                  <a:txBody>
                    <a:bodyPr/>
                    <a:lstStyle/>
                    <a:p>
                      <a:r>
                        <a:rPr lang="es-PE" sz="2800" b="1" dirty="0" smtClean="0">
                          <a:latin typeface="Adobe Arabic" pitchFamily="18" charset="-78"/>
                          <a:cs typeface="Adobe Arabic" pitchFamily="18" charset="-78"/>
                        </a:rPr>
                        <a:t>0</a:t>
                      </a:r>
                      <a:r>
                        <a:rPr lang="es-PE" sz="2800" b="1" baseline="0" dirty="0" smtClean="0">
                          <a:latin typeface="Adobe Arabic" pitchFamily="18" charset="-78"/>
                          <a:cs typeface="Adobe Arabic" pitchFamily="18" charset="-78"/>
                        </a:rPr>
                        <a:t>3 de Noviembre</a:t>
                      </a:r>
                      <a:endParaRPr lang="es-PE" sz="2800" b="1" dirty="0"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2800" b="1" dirty="0" smtClean="0">
                          <a:latin typeface="Adobe Arabic" pitchFamily="18" charset="-78"/>
                          <a:cs typeface="Adobe Arabic" pitchFamily="18" charset="-78"/>
                        </a:rPr>
                        <a:t>Convocatoria cerrada</a:t>
                      </a:r>
                      <a:endParaRPr lang="es-PE" sz="2800" b="1" dirty="0"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35973">
                <a:tc>
                  <a:txBody>
                    <a:bodyPr/>
                    <a:lstStyle/>
                    <a:p>
                      <a:r>
                        <a:rPr lang="es-PE" sz="2800" dirty="0" smtClean="0">
                          <a:latin typeface="Adobe Arabic" pitchFamily="18" charset="-78"/>
                          <a:cs typeface="Adobe Arabic" pitchFamily="18" charset="-78"/>
                        </a:rPr>
                        <a:t>Hasta 31 de Diciembre</a:t>
                      </a:r>
                      <a:endParaRPr lang="es-PE" sz="2800" dirty="0"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800" dirty="0" smtClean="0">
                          <a:latin typeface="Adobe Arabic" pitchFamily="18" charset="-78"/>
                          <a:cs typeface="Adobe Arabic" pitchFamily="18" charset="-78"/>
                        </a:rPr>
                        <a:t>Recaudación de fondos: depósito de S./100 por participante como aporte</a:t>
                      </a:r>
                      <a:endParaRPr lang="es-PE" sz="2800" dirty="0"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/>
                </a:tc>
              </a:tr>
              <a:tr h="966107">
                <a:tc>
                  <a:txBody>
                    <a:bodyPr/>
                    <a:lstStyle/>
                    <a:p>
                      <a:r>
                        <a:rPr lang="es-PE" sz="3600" dirty="0" smtClean="0">
                          <a:latin typeface="Adobe Arabic" pitchFamily="18" charset="-78"/>
                          <a:cs typeface="Adobe Arabic" pitchFamily="18" charset="-78"/>
                        </a:rPr>
                        <a:t>19-22</a:t>
                      </a:r>
                      <a:r>
                        <a:rPr lang="es-PE" sz="3600" baseline="0" dirty="0" smtClean="0">
                          <a:latin typeface="Adobe Arabic" pitchFamily="18" charset="-78"/>
                          <a:cs typeface="Adobe Arabic" pitchFamily="18" charset="-78"/>
                        </a:rPr>
                        <a:t> </a:t>
                      </a:r>
                      <a:r>
                        <a:rPr lang="es-PE" sz="3600" baseline="0" dirty="0" smtClean="0">
                          <a:latin typeface="Adobe Arabic" pitchFamily="18" charset="-78"/>
                          <a:cs typeface="Adobe Arabic" pitchFamily="18" charset="-78"/>
                        </a:rPr>
                        <a:t>Febrero</a:t>
                      </a:r>
                      <a:endParaRPr lang="es-PE" sz="3600" dirty="0"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3600" dirty="0" smtClean="0">
                          <a:latin typeface="Adobe Arabic" pitchFamily="18" charset="-78"/>
                          <a:cs typeface="Adobe Arabic" pitchFamily="18" charset="-78"/>
                        </a:rPr>
                        <a:t>Encuentro Nacional</a:t>
                      </a:r>
                      <a:endParaRPr lang="es-PE" sz="3600" dirty="0"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AutoShape 2" descr="data:image/jpeg;base64,/9j/4AAQSkZJRgABAQAAAQABAAD/2wCEAAkGBxQSEhQUExQVFhQWGR4YFxUYGBcXGBgXFxcXGBUXFBYYHCggGBolHBQXITEhJSkrLi4uGB8zODMsNygtLisBCgoKDg0OGxAQGywkHyQsLCwsLCwsLCwsLCwsLCwsLCwsLCwsLCwsLCwsLCwsLCwsLCwsLCwsLCwsLCwsLCwsLP/AABEIAPgAywMBEQACEQEDEQH/xAAbAAACAwEBAQAAAAAAAAAAAAAABAIDBQEGB//EAEAQAAIBAgQDBAgEBAUDBQAAAAECAAMRBBIhMQVBURMiYXEGFDJSgZGhsSNCwdEVM3KiYoKSsuHC8PEWJENjc//EABoBAQEBAQEBAQAAAAAAAAAAAAABAwIEBQb/xAAyEQACAQIEBAQGAgIDAQAAAAAAAQIDERIhMUEEE1FxIjJhsQUjM4GRwaHw0eEUQmJy/9oADAMBAAIRAxEAPwD7jACAEAIAQAgBACAEAIAQAgBACAEAIAQAgBACAEAIAQAgBACAEAIAQAgBACAEAIAQAgFdesqKWdlVRuzEADzJgEcNikqC9N1cdVYMPmIBXxLiFPD0zUqsFUc+p5ADmfCAZvDfSmhWcU/xKbt7Aqrkz/0nYwDT4ljloUnqvfKgubak8gAOpJA+MAwx6QYod58BUFPe6urvbxp2vfwgG3w3iFPEUxUptdTp0II3VhyIgGG/pLWbNUo4VqmHUkGoHAZspszU0OrAWPnANepxIHDmvSBqDIXVV3bS4A8eUjklqwYjYjH0k9YdqVRAMz4dVKsqbnIx1LAcj0nPNhe1y2HOJPiMQaXq1VaVFkzmrlDMSbZFCna4N7+Hz5deCdmxYhwniNanW9WxTBmIzUqoGUVAPaUjYON9OX1c6GHELHoAZYVYy0YsdmhAgBACAEAIBkcX9IKdBxTy1KtVhcU6S5my9T0EAhw30kp1XFJkq0ap9lKq5C1t8p2PlvANqAeY9ZxmJeo2HqU6NGm5Rcy5jUZDZifdW4I01kbS1Bo8D4q1XPTqqEr0iBUUaqQRdXQ+6fpOXUildsWMfC+jrYkGrjHrLVJNqaOAtMAnKEy3G2t5w+IprctmN8MrVMNXXDVXarTqAmjVb2wV1anUPPTUH/sTnxwtrYWGOJ8DTEVlesxemi92idFz3PfNjrppaZvi10LhM7H8Op4Wth62HXsy9VaVRF9l0e+67XBF5Y8TivlsLGtjuGCrXo1WIK0g1qZFwWa1mGuhFuh+Ez/5cugwlnGOHpiaRpuPFW5o3JlPIic/8qZcItwDEnEYVDWAYkFHBAIYoxUkg6G+W86q1pxk0mRI1s0xdao9y2RicDA9YxrL7BqKNNi60x2h87kA+IndScsMcwjWoUVRQqKFUbKBYDnoB5zFtvUpk+ia2pVAPYFeqE6ZBUa1vC95pW1XZexEbDkAG9rc77fGZFMj0RFsJS6d7L/RnbJ/baa1vOyLQX9JKivVw1JDesKyuAN1Rf5jN0BGnjLSTSbelgz0SbyUF8xB6Fs+mcBACAEAIBF3Anmr8XTotRlq9EiqLZkcLwTU6+JqMFPaspVvzZQgGU9ACPrM5cVl4UXCd9JcKKuHqX0ZAXRuaugzKwPLUfK85jxE3JXFhrh2INSlTc7uisfNlBP3mU5SxNXKi8CZlMXDDNxCsRslCmjf1F3YX8ctvnNX9Jd2Tc25kUw8U4rYyii6+rhqlQj8pdciJfqbsbdAJqlhg29ybmxVrKtszBbmwuQLnoL85mk3oUwVr+t4lCmtDDEsX5PWIIAU8woJN+pm1sEM9X7E1PRTAp5dPSk1+0p4Wk7VQxUMw/DUbdo7choe7ubT0cnDZyeRLm7wrAihRSkDfILX6ndj8SSfjMZyxSbKIekNfE5qVPDrbtCQ9XLm7IaajW19Sdek7pqGbltt1IzQ4ZgVoU1ppew5nUsTqzMeZJ1nEpOTuyiHpJSxToqYVlXMSHcmxUW0K/Xx2tO6TgneZGaWBwq0qa00FlQWA8v1mcpOTuyiHpHwQYumqM7IA2bu210IsQfPed0qmB3I1c1KaBQFAsALAdANAJne5TN4RwOnh3quhYtVbMxYgkak5QbbXPOaTqOSSexLGtTm3Cx8TZJFk9xyEAIAQAgCt7tPzDnzuNlLpe32y/2baRLJ7zk8evHjxEnD0FZEP82o1gRSvYhAPzNtrtrPVyuV4pfbuc3ueuRAAABYAWA6AbTynR5/jfGMRTxFOhRoq3aLo7ZsubXcjkoFz5zenTg4uUmRs0uDcO7BCC2eo7F6jn8znc25AWAA6CZznifoEHHcA1ei1NKjUmJBDi/I3sbEG3xinJRldq4ZLg/DVw9Jaa77s1tXf8zt4mJzcndlKPSHgiYumEclcpzKw5GxGoO41lp1HB3RGrjfC8CtCklJb5UFrnc8yT5kkzmcnJ3ZRqcgrpUFW+VVXMbtYAXPU23PjK23qCyQBACAEAIAQAgBALEGk+hw0bQv1OGSnoIEAIAQDjGwmdapy6cp9E2VK7FaPOfl/h6zkzaZbPqHBVRw6ISVVVLG7EAC56m25lbb1BbIAgBACAEAIAQAgBACAEAIAQAgBACAEAtE+tGOGKRmdnQCAEAIBXiD3Z874rUw8M11sjuGpTRnyPh68DfqdyLJ9A5CAEAR4rxihhlDV6ioDte5J65VFyfgJbFSb0OU+MUWoHELUBohSxcXOi3zab3FtrXiws72F8B6R0K1GrXpsTTpXznKVPdUObBrX0IixXFp2GMBxZKuHGIUMKZUt3gAbLe9wCekWI1Z2MLhnpk2Ian2eCxBR2A7UjuAE2LFhcWGvPlLY6cLbkMH6cLU9ctSt6sjMLvftMpYe73bkDrvFiuGhVifSvEs2Gp0KFNqteiKxVmNlBuQL6chCQwLO4zwj0sapg8TXqoqPhyysoN1LKoIA+JtufrFiOGaSF/RH0mr16WKfEZAaIBAVctu4zG9yeghos4pNWMXDce4gtPB4h66MmIqin2PZoDbOV3AvrbkeYiyOsMc0NY/0mr0zxOoHJWkyUqKm2VXYlXIFtSMpOt4sRRTsifC0r4fiOGpNiatXtaJqVVdiVBs/sgmwGZdPKHoHZxvY+gTkyCAEA6u80pK80iMtn1DgIAQAgBAKMUdp8L43PKEO7/v5NaZGltPPwK+V9yy1Jz2nIQAgHiloriOM1Q6h0oUAAGAYB2ym9j4O062NNICnFuEHC4KngVqZnxWIC5guWysQXIFzoAo+cXuVO8sXQzcDWFHhnEwNAK7UwPBuzpgfIxudPOSPUY0er8HI2IwwX/M6BT9WjczWcxT0Lx9enhQlTDGnRpUC61i4Oc+0LJbu3DE78oepZpX1Pn75qFAHW+KwxHm3rJP+xF+c6NdX2PdcLULxSufy4XCrT8rKjfbNOTJ+XuzzuGqr/DqFJ2CDGYotUYmwFNGUVDfzRZTt+bsN08coocZdCCjMApXYiozoLW5WaCWziS4PhKtLF8Op12Wqhpl6Sez2JyFrkD2iLDU359IDaadjMT8XDL1xfEL/wCW371IOtH2R7HBficartyo0FTyLZW/6m+smxm8oHspyZhACASpz0cKrzuSRZPoHAQAgBACAK4k6z8x8Yneul0S/ZtT0O09prwa+SvuJak56jkIAQD5fU4x6vieJi1T1msQlAKpJOjBWFvAqfhOza10ug1/DsViMTQpis1OphKAL1mXtfxqv8wDNoxsQL8sshLpLuZL8NxHqOIpdlVdnxnetTYFkVSS4FtAWUa7aynV1iT9D0PHq+LxuDq0lwdSkb0woZluy5iW3ta2Qf6pNGcxsne40rY+thq9BsItEdgUp/ioxZiAltD3RludfCMieFO9xbifofVqDhwXJbDhVrXPIGmWy2Gp7r/OLlU1mcrei2NNfFslajTTEsQxszv2YzBQLqADlbWx+MXGKNl6Ghh/QxBVol8lShRo9mlJlzXctmao19NbnTykuc48iip6CApiqYqhExFRXCrTACKhYhAM1vzDXTbaW5eZoa+J9HVfEpiM7ApSNFVFrAEOMwuN+/8ASS5ziysK/wDorDnC08MTUK02LK9wHDMSTqBbn05CLlxu9zS4FwKjhFZaQN2N3djmZjyzH4nTxPWGzlyb1NOQgQAgE6c9nCLVnMic9hyEAIAQAgCdY94z8f8AEZYuJn/dkeiGhZT2E+hwq+VE4lqSnoIEAIBzLz5wDsAIAQAgBACAEAIAQAgFdSsq7sB5kCVRb0QF24lT2BLHooJmqoT3y7kudw2LLMVKFdL6268xyknTUY3vcXG5kUsp7T38KvBf1/0cSJT0kCAEAIAQBKpufOfiuKd6836v3PRHQtTYT6/D/Sj2OHqSmxCOcdRpLZgMw6xYHDVXqPmIwvoCtsXTG7r/AKhOlTm9mS5A8Rpe+J1yanQXRH+J0vfHyP7S8ip0F0c/ilL3/o37R/x6nQXQfxSnyJPkrftHIn/WLoP4iOVOof8ALHJ6tfkXItjnuAKR10F2A5X/AElVKOuIXJXrnlTXzJJ+knyl1YzK8RTqhSTV+AUbnQamdRdNuyj/ACMyQwKkkNUdiNxm/QbSc5rSKX2Fih6dGkXLBQiKCSQW1JPn0E6x1JRVnm2TI0cNUVlDIQVOxG088k08zopwOpqN1cj4LoPtNKmVl6EQ3MilibT6XDr5S/upw9SU2IEAIAQAgCL7mfh67vVl3fuelaF67Cfco/Tj2Rm9Ts0II0sMlQZmUEktrzsGIH0m0pyg7J9PYliqhQotUqIKY/Dy3PUsCbfAW+crq1Ek76iyJ1MJTDooRdbk6cgP3IhVJuLdxYvejSQElUAAuSQNB1M4xze7BVXdDRZ0ykFdCLc9BOoYsaTD0GCVXKpsCdAOpAubfAGZ5vMoUKysWC/lOU6aXsCQOu8NNagrwGzHq7f7rfpOquq7IiJjEjtDT5hQw8QSQbeVh8xOcOVyleK/mUvNv9pncPJL7e5DM4jxRmDUl7lU1RS6kK2oqDzQfAzuFNLxPNWv/oXNCrSKU0Qsz95Rma2Y94HWwnEHeTfo/YGPhKgwlcocjio9s4I7ZSxuBVG5Gu81kuZC+lvx9iaF3pDTzUcV4ZLfCxim7OH3DO+jAN6pRWWi1iqsLd+3fKD3dpzX2T1KjU4Z7F+rMf7jOK3m+y9ghozGTsrlLl2n1qawwS9EcM7OyBACAEAIAg3Ofhavnl3fuelDAn36fkXZGTOzsCvDf5S+V/mTNa3nZFoYPDOPUaQqdoxFRqjMy5WJGtlF7W9lRNZ0ZytbSxEzapVQ9VGF7GnmFxY94ruOUzatTa9S7mGvCHr1BVYkK1RxVU3H4aMOzW3Mdz6zXmqEcK6K3fclh3B4ZqdBqbCw7YhR/gNQFSPDWRSUqmJdP0Nhvj2HapTCopL5gVa4HZkfnJ8NdBveZUpJO709yso4JWNO2HqIVcXs2pWrzLBve5kHWWqsXjTy9gibUqrIRRqBGFRr3FwRc6HpvOpOKksSvkgdwOHdXNWvUQvlyAL3VVb3O+pJIHynMmmsME7AnicWnaUzmWwzXIN7aWG06hTlgll0FxfENh2rJWJJdAQLA2N72vpra5+cqp1VFxtkS6LcXjwwWyPoym+Ww0O1+ssKTTd2tGGznZEv2gwyB/fbLfz63ktFKznkUMOtUvUsVU3GbS/5Ra1/CWTpqMcmyZlnq2Y2eqzdVGg+NpMbirxjYF/Ch+Enl9yTM6/1GVaDRnnnnFr7fkpfPtmYQAgBACAEAQafhannfdnpQwJ+gh5V2Mjs6Bl4B6vZplVbW0JY/a09NVU8bu2cq5aUrE3y0b9e8T85x8r1/guZSy1e1FygYqdQDawIvvzmidPA8na5M7jHq9U71beSD7zPHTWkf5LmL43CEBb1HN2Ub6anfzmlOom3aK0ZGhj+Gr79T/UZnz30X4LYivD0N+85tv3jK6s1svwLFGDwFNs+YE5XI3Owtvr4zupWmrW3REi+hhKJ2Qadb/rOZzqx1ZVY4aCisoCqBlJtYdQIxy5bbe43La2IyMBYAHnt8YhSxxbuGw4kfw79Cp/uE4o+e3f2DOPWKEgg6sCDysSNPCdxhGauun8i5XTUFq2bbMP9olvJYMPT9g7TcLTc6WF7Ha+mkVE3UXXfexFoX4BbU0/pH2mNV3m+5UMfvM7XlFeq90Uun2TMIAQAgBACAINPwtXzy7s9KGBP0EdEZAZ0Bbhn8pPKa1vqMi0GpkUTxH82l45h9Af0msPpy+xNxyZFFOJ+wD7rKf7h+81o+a3oyMurhjYLpfc9B4eM5hhWcvwCvBoFzgcj+gndZuWFvoEQwG9X/wDQ/ZZKv/XsEcwta5Pda5OumgA2F5pVp2SV1ZfyEyNWoFr3YgDs+Zt+acqLdLLr+huQxOMRtAxPUKua/wAbTunCUM2v5sRlWLr/AIRUU3AA3YW2N7ywj8zE2r+g2GKnbOCMqKD1JJ+kzi6cHe7ZcyjCUHY1PxCO9Y5QNSANb8p3UnFJeHYiLMXgUVHY3ZgpsWJPKSFWTkkslfYrQ9QFlXyH2mEvMylg3ElPOrBev6bD0Lp9czCAEAIAQAgCLbmfhq31Jd37npWheJ9+OiMgM6Atwv8AlJ5TWt9RkWg1MiieL/mUfNv9s2h5Jfb3IxssBvMbFE+IYhCjLnW5BtqN+U2pQmpJ2IzlHiAKiyuxsL2U7211OksqLTeaX3FzorOTdaNr82YD52vJhjazkCjDLVLVACq9650LakDbadzcEo5N5EzGPUifaqOfAWUfITPmpeWK9y2MP19BxAYanRNS1PNVa4Ipkm6lg25tbn+Ybw68msJ5+cudy0r5Z+h6cCZHpFuJj8J/Ka0fqIj0LkqDQc7ft+84cXqUUwT27U//AGkfPKP1m044nFf+f8kQY1yaVUG1xpcc9j+sQilOLW4Haew8pg9Sk13H/fKdUV82Pd+zI9C2fVOAgBACAEAIAi+585+I4j6s+79z0rQvE+5T8q7IyZ2dgzsDhVamtwbi63BI2Y9DPRUqSU3YiRb6lTva7X6Z2/ec8ydr/pCwticEgemLGxJv3mPLzmkKsnGTJYY9SoggZVudgdfvOOZVaumy2QwuHUbKo8gBMnOT1ZRbh9W1BSeQ+xImtSOKq0iLQvwtbNc8r6fITmrBQsgmLdrkeu1ibBTYbnu2sPlOsOKMEvUjdrmdhvSem1E4i/4ag5xYhkK7owP5/CXBBwclt/dDKPERcMeyM70IwzD/ANzV/m4vNVPglx2ajwy6/GZQXym/VGXCReHmS1ln/g9NiHszcwVBI8AbNb4Ga04pxXW/6yPWyu96VQA3ABAPha86krVIvd2uTYKFyyG2hUa+aH9hErYGv7qNzmFS61he34h1/wBMkpYZRfoBWtie463DEg+yCderHa02wJyUll3Br0DdVPgPtPFLVnRam804dfMRHoWz6RwEAIAQAgBAEqm585+K4tWrz/8Ap+56I6IuXYT7NF3px7I4ep2aEFOH/wDyDpUb66/rNauz9EREFrhS3dJa5v4Dlr5TV03JLOysS5zEOGegRsSf9s4jFxjNMpbxC+U2F/G+1tooWxZsMupMSO8API3mUlFPwsotwr+XboWH9xmlfz37exEcwNwxXW2pI6G+lvAiaVrOKkREk/nuOqA/UiZv6afqXc8tx30OerXJp1AuFrOjYilrcsl9UsLd7S+o111mOG7eZ4avCSlPJ+F2uux6bE2WpR2AAYdABlFvtNqavCSXoe7Q7Ux1INfNdrW0uftKqVTDa2QuiLYosCEotY6a2Qay4EneUl7gqwIqtTWzKq2sDa7aaa305Tqpy4zd02yK5HCYJS9QPdipG50Nxe5AlqVWoxccrhI0KtIZGVQBoRYeU86k8SbKcwDXpof8I+0tVWm+4Qyu8tF2qIPQtn0zgIAQAgBACAJVdzPxvHK3ET7nojoWpsJ9PhnelHscPUlNyGfRxCo9UMwHeBF/FRPRKEpRi0tiHauIoMbllJ8/2iKrRVlcZFOJxtPPSIYWUm9r6C1p1ClPDK61JcYfiVEixa4Pg37TNUaid0i3QDiScgx8lMciW9vyLi2AxLAMFps3ePQWub2N+c0qwTabktERMZ7Wsdqar5tf7TPDSW7/AAXMWKVTW1ZVYpuASLBvHnrNL0+Xo2rkzuMHBMfaqv8ACy/aZ82K8sV7lsL4jBIrUtL3axuSb6abzSNWTjLsSxpqiqNAAPAWnmbcmdBSqhtjeWUJR1Ajha+RXX3Wa3lcH/qm8qbm0+qRzc4HK1XPVFb5Gx/WXCpRS9WgWYamUexscwOvW3M/OKklOF1sES4UfwwPdJHyJmdfz36lQ5MU7O5S6fXTurmYSgIAQAgBAE6/tGfkPiStxU/t7I3h5SdPae3g3eivuSWpOeo5E6A/FqjrlP0I/SbS+nF9ybjD5VFzYCZrFJ2RRTFkFqJFrZv0M1gmlJPoQbqVAu8yjBy0KTDfSSwEuHm3a+FRvsJtVV8PZERKtiiLWKgEXubk/ISwpJ3vdtdA2Rc/jUze91YX67GRfTl3Q3JYirdNfes3kDr9JacLTy6XX4D0IY5hakRtnX5aiSmmnJPWzDGHezi+zaeR5fP9JxFYoO2q9gVBG7TVgLjWw5A6bzVyjy8lvuNyhqV6rqOdm+BBVpYzUYJv+53RCuq4R0zsPZZWtrpuPGdK8k8C3TQLvWGe3Z0zps76D5bmZ4VG+OWuyKS4aCrVFYgm4a4/xDl8pK1moyXb8BD8wKWIZ9DhpXhbocMlPQQIAQAgBAFMR7U/KfFVbiX6pG8NDtHaa8A/ltepJalk9xyJ7V/6k+zf8zbWl9yblj+2fFb36EE6/WF5F39wZ7trTsbqHGtrb308Z6GlaTas7aXIP4xL5fO3wIM89GWG79CsMIpBcE3Ohv10/wCIqtNJoIqwQ79Yf4r/ADEVPLF+gRaEYIoAUkCxvGKEptu4KHp5XoDpmHzX/idYsSm+wGatNAGzEANqbm3y+UzjOV1bYGfj8TTFMKrAkEEW12NzqNJvTjNzxSWpHYZOMZvZpMfFrKPrM+XFayX2zLc52VZjcsieQzG3xjFTStZsZi9XBfiIHZmzAje22ttOU0jV8DcUlYlieOwqU1DIoBVgfEi+o185KU5TbTeqDVh+pWAHXoOtyB+omEYOTLcXfu11PvqR8VN/sZ2s6T9H7jcdmJSSGb8PPDO3UjLJ9E4CAEAIAQBXE7/CfmfjMbV0/wDz+2bU9DlHnMvh7zkuxZFs+mcCGPfLUpNYn2hYbm45fKb0lihJdiMn/EUG4ceamTky2t+RcV4hjkZO7e4II7pGxHUTSlSkpZkbGf4iOSVD5KZnyXu1+S3D11jtRf42WOVHeSFxWi9XtXsqhmAJDG9gNOW81kqeBXbsrkzuNdjWO9RV/pW/3mWKktFf7lzFsZhCDTzO7XcDe1r32ttNKdRNOySyI0NJw2kPy3PiSfvMnXm9y2QcQogUnAAGnIW21/SWlJ8xXD0LFxACKTfUA6AnkJzy25NIXB8Uo15EXB6+A8ZVRk8t7i5VxE6I/usD8DofvLSWbj6MMg+oIYZhcrm0uL2A+pPymiWfhdsk7EF6LlkUWOZQU05MrDf4ATSyTbvlr9mmC3EO2VXYWKOPkdD95moxUnGLvdA055ToI0BaDPrQliimZnZ0AgBACAL4obT8/wDG45wl3/RrTK6W8+dwMrVbdUdy0Lp9kzEuKaKre66n4Xt+s2o5trqmRjVSqq7kC8zjCUtEUx/TLiPYYSqw1dgEpjq7nKtutr3+Eik45rUw4io4U21rt3GvR9HXDURUfO4QZn6nn59L+EsouLszukpKCUndjlOuD4a21032llTlE7uL1dK6H3lK/I3nazpNdGNy+pWII7pttfxPhOYwUlrn0Anj3OU3t3GVrjxM2pxV1bdNEYzjlBA63svmZnRbT9NysqqggsCCVfS9+ZFtvj9J2rSimtUQjgsRagptcjS3iDbWSdPFVsW+RZh1zKAV06nqeg+O8VHhldPP0/YQV6J7EqbXC/bb7Ccqa5uJdRsJ0K9IBSWLNvlFzY9Lec9E+a20lZdSZHKNWp2jBBkz94Z+VtCQOs5lGGBOTvbLIDLcMDA52LtY2J0APgBMlXafhVkWxfw+rmpqTvsfMaGcVY4ZtBDMzKTpmezhZ6xOZE57DkIAQAgFOKGgnx/jUb0Yy6P9GlPUXQ6ifA4eWGrF+pq9BiffMijHU81Nx4H5jUTum7TTIzM4zXq+qZ6FjVspAIBDajOl+VwCL9bTtQkqjUdv0Z1XLBeGp5scSp4/FYFE1VGatUU+0hpLZEqLyIdiPGcTmpWS7tep5HUjXqQS2u36W/2ex4UbIV9xiv1v+s7r5yv1SPeiFJs4YAG5N78lt7I+k1kuW03osu/UmpLiemR/dcX8joZlRzvHqisuxascuUA2Nzfw2ik4q+IMVxuGbI5Lbi5AGlxt8JpCrHEkkSwwyB1ViSNL3vbcTOM3BtJF1KDXoIdLFvC7H9rzT501Z6fgmRm4jjAw1OtUZbIpznNoRm2GXmSdh4y1YwspSe1sjidRU4uT0NGh2tVVbOqqwDCym9iLi+bY6zPFSWib7nad1csHDFOrlnP+I/oJOfL/AK2RbHOFKFzrYXViPGx1F5a7btLqgg4oMuSoPyHX+k6GKOd4dQx4GYFEqHcqunJ++vn+YfrNpeKCl0y/wTcemJQBnUJYZJgun1U7q6MwlAQAgFdcd0zwfE4YuGl6Wf8AJ1DUUn5JOzuegYn6NO6uYhKDLwVV1UoKeYKxX2gDvfY+c9VSMW8Tdro5RClRRKrVhhStVxZnUDMRodSPIfIdJnyo7SRyoRUsSWZ2jiytR/w6nesQttdNCbdJrKnigs1kdXGfXXO1F/jZZlyo7yRblWL7Z0YGmoBHNrnTXS07hy4yTv8AwHcMMazqGDoAR0ufjeJ8qMmrMZk3wVRgc1VjpsAB9pyqsE8oixVw/Ao9NWa7G3MmwtpoPhO6tWUZNLIiRo0qSr7IA8hPPKTerOjxnF1XF8Sp0TrRoZXre61WxNJD101+YjxTWHZZniqfNrKG0c332R7ecntCAInu1/Cov9y/8TbzUuz9ybjdWmGUqdiLTKLs7oorwuocpQ+0hynyGx+X2mtZeLEtHmRHeJUzlDr7SHMPL8w+UlFq+F6MMZo1AyhhsReZyTi7MpOQE6Znt4ap/wBWcyROes5CAEA4wuDMq0MdOUOqaKnZiM/DnpL6Z0n3eFlipRf2/BlLUlPQQSod2s6+8Aw+Ghm0s6afTIm409QAXPL4/aZqLbsiieKcZ6VQbXyk+DbfUTWCdpQff8EG61TKL2v+3WZQjidr2KV1cTYr0P2OxE0hSun6EuK4KoUR1AvkYje3d3vO5xU5Jt6r+SIsxeKYMLXA32vfrLSpRlHPUNhwzRXX3WIHkdR95nW1UuqRUeepek1NaOILhkqUbmpSJAYMBYDxVjazDe4mjqRl491s/wC/g8q4mOGTeTWq/vU56JcLZcLdr9rU/HckWPasbgf6bD5yQ8CTlq9ezLwtNxp3erzfdnqsJXzoG67joeYmM4YZWPUi6cAT4mhyhxuhzfAbj5Tai88L3yIxlKgIDDYi8yaadimbXxKpWDAghhZgNTpsdJ6YwlKnZrTQ53Lqleq4siZQfzPp/bOFCEfM7+iLmMYOh2aBb3tz89ZnUnjk2EXzgoSp2d0CxWvPo0auNepw1YlNiBACAIuLEz8TxVPl1pR6N/6PSndFlEz3fD5+FxOJFk+gciPEO61Op0Nj5NpNqXiTj/ciMnmC1LbXHzJP/mdWlKl2f6G5VUwrMlRTzN1toL6G4+MvMinFoliTYrNSDc20PgfzfrJClarbpmW+RKoM6aKRYjLffS2sRahPN9xqhfEAiq6gX7RQens6H6Tum04pvYjHMjMrBrXIsAOWnWY4oRknHYpRS7lYg7OoI/qXQ/TWdS8VO/R+43FOKei+GxDB61POym4NyOd7G26+B6zKcsaSa0MqnD06jvJGw7gbkDz0kSb0NjL9cSnUNmBR9SBrlbrp1np5cpwzWa9jm4164x9im58TZR9Zly0vNJe5bkGWu/NEH+o/XSdJ0o9X/AzI0uEqAAzMwGwvYfACWXESvdKwsOUcOqeyoHkP1mMpylqyls5AQAgABOoxcnZAsVbT30aWBZ6nDdyU3IEAIAriRr5z8x8YpYa6l1Xt/UbU3kQpnWeTgp4atuuR1LQvn2jMqxVHOjL1H/idQlhkmBehilAAqEK4FjffTmOoO80lTk34c0S51uJUvev5An7CTkVOguhWhisrsVSoUbWwU6NztfkZrKniirtXXrsS4z66/Ki/xsJnyo7yRblFc1WZGFKxU+8uoOhE7jy4ppy19CZl3a1/cQebX+04w0urLmV1cPWcqSaa5TcEXJ+s7jOlG6V3cZlnqTn26rHwWy/ac82K8sV98xY6nC6Y3W56kkyOvPqLIZp0VX2VA8gBM3JvVlLJyAgBACAdCzSNGb0RLo6Em0eFe7JiJBJvHh4L1JclNkktCBKAgBACAV1kuPGeH4hwn/IpWWqzX+PudRlZipUjlPy06NWi7yi0bppl4M+5TmpxUluZM7OwcZQdxLewAC0gOwAgBACAEAIAQAtO1Tk9ELkshmi4abJdHQk1XCdWTEdCCax4eC2JdkrTZRS0RAlAQAgBACAEAIAQAgBAIOs8fEUUliijpMhPGdBACVJvQHcs6VKb2JcMhna4eo9hdHck7XCz9BiO9nO1wnVkxHck7XCx3GIMonaoU1sS7O2miiloiHZ0AgBACAEAIAQAgBACAEAIAQAgBACAcyzN0oPYtwtOlCK0RDs6AQAgBACAEAIAQAgBACAEAIAQAgBACAEAIB/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0670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1176065" cy="143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591" y="4941168"/>
            <a:ext cx="221180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10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s-PE" dirty="0" smtClean="0"/>
              <a:t>IV. ¿INPUT?</a:t>
            </a:r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1573635"/>
          </a:xfrm>
          <a:noFill/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PE" sz="4000" dirty="0" smtClean="0"/>
              <a:t>¡Les agradecemos sus comentarios y opiniones</a:t>
            </a:r>
          </a:p>
          <a:p>
            <a:pPr marL="0" indent="0" algn="ctr">
              <a:buNone/>
            </a:pPr>
            <a:r>
              <a:rPr lang="es-PE" sz="4000" dirty="0" smtClean="0"/>
              <a:t>para ir preparando el evento de la mejor manera!</a:t>
            </a:r>
            <a:endParaRPr lang="es-PE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861048"/>
            <a:ext cx="22098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12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acceso-directo.com/wp-content/uploads/2012/08/Agentes-de-Cambio_Toma-la-iniciati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673" y="4197064"/>
            <a:ext cx="3936479" cy="196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es-PE" dirty="0" smtClean="0"/>
              <a:t>¡MUCHAS GRACIAS                              POR SU ATENCIÓN!</a:t>
            </a:r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 rot="21004292">
            <a:off x="457200" y="2035464"/>
            <a:ext cx="8229600" cy="1972816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PE" sz="4000" dirty="0" smtClean="0"/>
              <a:t>¡Esperamos la participación de sus jóvenes                       en el primer encuentro nacional juvenil                           de la </a:t>
            </a:r>
            <a:r>
              <a:rPr lang="es-PE" sz="4000" dirty="0" err="1" smtClean="0"/>
              <a:t>Partnerschaft</a:t>
            </a:r>
            <a:r>
              <a:rPr lang="es-PE" sz="4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1718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87620" y="16288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496" y="2542946"/>
            <a:ext cx="1239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días</a:t>
            </a:r>
            <a:endParaRPr lang="es-E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b="1" dirty="0" smtClean="0">
                <a:solidFill>
                  <a:srgbClr val="FF0000"/>
                </a:solidFill>
              </a:rPr>
              <a:t>ANEXO: Metodología imp!act </a:t>
            </a:r>
          </a:p>
          <a:p>
            <a:r>
              <a:rPr lang="es-PE" sz="2000" b="1" dirty="0" smtClean="0">
                <a:solidFill>
                  <a:srgbClr val="FF0000"/>
                </a:solidFill>
              </a:rPr>
              <a:t>(por ser adaptada)</a:t>
            </a:r>
            <a:endParaRPr lang="es-PE" sz="2000" b="1" dirty="0">
              <a:solidFill>
                <a:srgbClr val="FF000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1115616" y="1417638"/>
            <a:ext cx="1" cy="460365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03994"/>
              </p:ext>
            </p:extLst>
          </p:nvPr>
        </p:nvGraphicFramePr>
        <p:xfrm>
          <a:off x="1275467" y="1452384"/>
          <a:ext cx="7545005" cy="411988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509001"/>
                <a:gridCol w="1509001"/>
                <a:gridCol w="1509001"/>
                <a:gridCol w="1509001"/>
                <a:gridCol w="150900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Día</a:t>
                      </a:r>
                      <a:r>
                        <a:rPr lang="es-ES" baseline="0" dirty="0" smtClean="0"/>
                        <a:t>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Día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Día 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Día 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 meses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Inspiración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De Ideas a Acciones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Dejar Volar las Ideas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Últimos Detalles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Seguimiento</a:t>
                      </a:r>
                      <a:endParaRPr lang="es-E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dirty="0" smtClean="0"/>
                        <a:t>Conocer jóvenes </a:t>
                      </a:r>
                      <a:r>
                        <a:rPr lang="es-PE" sz="1800" dirty="0" err="1" smtClean="0"/>
                        <a:t>talentosxs</a:t>
                      </a:r>
                      <a:r>
                        <a:rPr lang="es-PE" sz="1800" dirty="0" smtClean="0"/>
                        <a:t> y recolectar ideas interesantes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dirty="0" smtClean="0"/>
                        <a:t>Transformar las ideas en proyectos prácticos y encontrar el equipo de trabajo ideal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dirty="0" smtClean="0"/>
                        <a:t>¡Suficiente charla! Probar los proyectos y tener experiencias de primera mano con </a:t>
                      </a:r>
                      <a:r>
                        <a:rPr lang="es-PE" sz="1800" dirty="0" err="1" smtClean="0"/>
                        <a:t>mentorxs</a:t>
                      </a:r>
                      <a:r>
                        <a:rPr lang="es-PE" sz="1800" dirty="0" smtClean="0"/>
                        <a:t>, </a:t>
                      </a:r>
                      <a:r>
                        <a:rPr lang="es-PE" sz="1800" dirty="0" err="1" smtClean="0"/>
                        <a:t>expertxs</a:t>
                      </a:r>
                      <a:r>
                        <a:rPr lang="es-PE" sz="1800" dirty="0" smtClean="0"/>
                        <a:t> y </a:t>
                      </a:r>
                      <a:r>
                        <a:rPr lang="es-PE" sz="1800" dirty="0" err="1" smtClean="0"/>
                        <a:t>changemakers</a:t>
                      </a:r>
                      <a:endParaRPr lang="es-PE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dirty="0" smtClean="0"/>
                        <a:t>Utilizar el </a:t>
                      </a:r>
                      <a:r>
                        <a:rPr lang="es-PE" sz="1800" dirty="0" err="1" smtClean="0"/>
                        <a:t>feedback</a:t>
                      </a:r>
                      <a:r>
                        <a:rPr lang="es-PE" sz="1800" dirty="0" smtClean="0"/>
                        <a:t> de </a:t>
                      </a:r>
                      <a:r>
                        <a:rPr lang="es-PE" sz="1800" dirty="0" err="1" smtClean="0"/>
                        <a:t>expertxs</a:t>
                      </a:r>
                      <a:r>
                        <a:rPr lang="es-PE" sz="1800" dirty="0" smtClean="0"/>
                        <a:t> para desarrollar con más profundidad los proyectos y presentación ante </a:t>
                      </a:r>
                      <a:r>
                        <a:rPr lang="es-PE" sz="1800" dirty="0" err="1" smtClean="0"/>
                        <a:t>juradxs</a:t>
                      </a:r>
                      <a:endParaRPr lang="es-PE" sz="1800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800" dirty="0" smtClean="0"/>
                        <a:t>de los diferentes proyectos, asesoría general; becas para los 3 mejores proyectos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330616" y="371946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5814" y="4680929"/>
            <a:ext cx="1179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meses</a:t>
            </a:r>
            <a:endParaRPr lang="es-E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13 Más"/>
          <p:cNvSpPr/>
          <p:nvPr/>
        </p:nvSpPr>
        <p:spPr>
          <a:xfrm>
            <a:off x="428789" y="3140968"/>
            <a:ext cx="470803" cy="457200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4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4277</TotalTime>
  <Words>378</Words>
  <Application>Microsoft Office PowerPoint</Application>
  <PresentationFormat>Presentación en pantalla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Adobe Arabic</vt:lpstr>
      <vt:lpstr>Arial</vt:lpstr>
      <vt:lpstr>Britannic Bold</vt:lpstr>
      <vt:lpstr>Calibri</vt:lpstr>
      <vt:lpstr>Tema de Office</vt:lpstr>
      <vt:lpstr>Se buscan: Agentes de Cambio</vt:lpstr>
      <vt:lpstr>Contenido: Encuentro Nacional Feb 2017</vt:lpstr>
      <vt:lpstr>I. EN RESUMEN</vt:lpstr>
      <vt:lpstr>II. OBJETIVO</vt:lpstr>
      <vt:lpstr>III. FECHAS A SABER: CONVOCATORIA</vt:lpstr>
      <vt:lpstr>IV. ¿INPUT?</vt:lpstr>
      <vt:lpstr>¡MUCHAS GRACIAS                              POR SU ATENCIÓN!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JURGEN</cp:lastModifiedBy>
  <cp:revision>61</cp:revision>
  <cp:lastPrinted>2016-05-19T15:07:08Z</cp:lastPrinted>
  <dcterms:created xsi:type="dcterms:W3CDTF">2015-03-24T03:17:27Z</dcterms:created>
  <dcterms:modified xsi:type="dcterms:W3CDTF">2016-05-19T15:17:30Z</dcterms:modified>
</cp:coreProperties>
</file>